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5/19/2020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5/19/2020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5/19/2020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5/19/2020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5/19/2020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5/19/2020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5/19/2020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5/19/2020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5/19/2020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5/19/2020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5/19/2020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5/19/2020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728539-0B0A-4568-AE5B-046EBDBD77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HYPERTENSIVE URGENCY VS EMERGENCY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BE70A8A-06A5-4C65-BD4A-08062CD074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Dr</a:t>
            </a:r>
            <a:r>
              <a:rPr lang="en-US" dirty="0" smtClean="0"/>
              <a:t> 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8180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D3146B-2725-4A82-91DB-C2FED8E5A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ACUTE CORONARY SYNDROME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48EBBD4-7BC5-46EC-9161-134996F43D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general, decrease MAP by 10-20 % in the first hour and then another 5-15% in the next 23 hours</a:t>
            </a:r>
          </a:p>
          <a:p>
            <a:r>
              <a:rPr lang="en-US" dirty="0"/>
              <a:t>Common agents include nitroglycerin, nicardipine, metoprolol and </a:t>
            </a:r>
            <a:r>
              <a:rPr lang="en-US" dirty="0" err="1"/>
              <a:t>esmolol</a:t>
            </a:r>
            <a:r>
              <a:rPr lang="en-US" dirty="0"/>
              <a:t>, but all depending on the type of acute coronary syndrome and location of infarct.</a:t>
            </a:r>
          </a:p>
        </p:txBody>
      </p:sp>
    </p:spTree>
    <p:extLst>
      <p:ext uri="{BB962C8B-B14F-4D97-AF65-F5344CB8AC3E}">
        <p14:creationId xmlns:p14="http://schemas.microsoft.com/office/powerpoint/2010/main" val="24440340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966DA0-C904-434C-95BE-11DE3DF60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ACUTE LV FAILURE WITH PULMONARY EDEMA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EAD775F-1BC5-4D9E-B3A8-FC60BBC52C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Decrease MAP by 10-15% in the first hour and then achieve normal BP within 23-48 hours (unless still symptomatic)</a:t>
            </a:r>
          </a:p>
          <a:p>
            <a:r>
              <a:rPr lang="en-US" dirty="0"/>
              <a:t>Administer bolus of loop diuretic and start titratable vasodilator (nitroglycerin or nitroprusside)</a:t>
            </a:r>
          </a:p>
          <a:p>
            <a:pPr lvl="1"/>
            <a:r>
              <a:rPr lang="en-US" dirty="0"/>
              <a:t>Avoid hydralazine and beta blockers initially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9869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6BFAD6-3C1C-4076-9919-6D6DCE0C3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RENAL EMERGENCIES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D4A95F5-7F58-40DA-911B-59FC911311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Hematuria plus Elevated Creatinine</a:t>
            </a:r>
          </a:p>
          <a:p>
            <a:r>
              <a:rPr lang="en-US" dirty="0"/>
              <a:t>This is usually from prolonged HTN and acutely lowering BP can cause worsening of the renal function.</a:t>
            </a:r>
          </a:p>
        </p:txBody>
      </p:sp>
    </p:spTree>
    <p:extLst>
      <p:ext uri="{BB962C8B-B14F-4D97-AF65-F5344CB8AC3E}">
        <p14:creationId xmlns:p14="http://schemas.microsoft.com/office/powerpoint/2010/main" val="7386091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85AE18F-6A08-4EFE-B87D-F2C257146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PEARLS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49D7857-D6D6-4BA4-8C81-78BD892821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Hypertension can cause a multitude of medical problems.</a:t>
            </a:r>
          </a:p>
          <a:p>
            <a:r>
              <a:rPr lang="en-US" dirty="0"/>
              <a:t>True emergencies require finesse to stop the end-organ damage but not induce ischemic damage.</a:t>
            </a:r>
          </a:p>
          <a:p>
            <a:r>
              <a:rPr lang="en-US" dirty="0"/>
              <a:t>The most important aspect of care is close outpatient follow-up to ensure blood pressure is controlled over time.</a:t>
            </a:r>
          </a:p>
        </p:txBody>
      </p:sp>
    </p:spTree>
    <p:extLst>
      <p:ext uri="{BB962C8B-B14F-4D97-AF65-F5344CB8AC3E}">
        <p14:creationId xmlns:p14="http://schemas.microsoft.com/office/powerpoint/2010/main" val="1285486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A963B13-DF41-4EF7-A928-497F0A277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HYPERTENSIVE URGENCY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77EF3A3-92CA-4F49-A545-82A4DAF594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Elevated blood pressure without end-organ damage</a:t>
            </a:r>
          </a:p>
          <a:p>
            <a:pPr lvl="0"/>
            <a:r>
              <a:rPr lang="en-US" dirty="0"/>
              <a:t>Oral medication to bring down BP over 24-48 hours</a:t>
            </a:r>
          </a:p>
          <a:p>
            <a:pPr lvl="0"/>
            <a:r>
              <a:rPr lang="en-US" dirty="0"/>
              <a:t>Start with up-titrating home regimen (or giving missed dose)</a:t>
            </a:r>
          </a:p>
          <a:p>
            <a:pPr lvl="0"/>
            <a:r>
              <a:rPr lang="en-US" dirty="0"/>
              <a:t>These patients can be discharged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448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C864A0-50F8-4EA8-AC5C-A72198C13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NOT TREAT EVERYONE QUICKLY?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C816D0D-DCDF-459E-9AFA-369F8BB41C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Vasculature has become used to the high pressures</a:t>
            </a:r>
          </a:p>
          <a:p>
            <a:r>
              <a:rPr lang="en-US" dirty="0"/>
              <a:t>Dropping blood pressure too fast can lead to ischemic damage</a:t>
            </a:r>
          </a:p>
        </p:txBody>
      </p:sp>
    </p:spTree>
    <p:extLst>
      <p:ext uri="{BB962C8B-B14F-4D97-AF65-F5344CB8AC3E}">
        <p14:creationId xmlns:p14="http://schemas.microsoft.com/office/powerpoint/2010/main" val="2679812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AC70AF4-F77F-4345-9C53-C4842E849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HYPERTENSIVE EMERGENCY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A3D9D7C-B3A5-405D-82DC-CE7B8B2CDE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Hypertension associated with acute organ dysfunction</a:t>
            </a:r>
            <a:endParaRPr lang="en-US" sz="3200" dirty="0"/>
          </a:p>
          <a:p>
            <a:pPr lvl="0"/>
            <a:r>
              <a:rPr lang="en-US" dirty="0"/>
              <a:t>Organ Dysfunction</a:t>
            </a:r>
            <a:endParaRPr lang="en-US" sz="3200" dirty="0"/>
          </a:p>
          <a:p>
            <a:pPr lvl="1"/>
            <a:r>
              <a:rPr lang="en-US" dirty="0"/>
              <a:t>MI, Aortic Dissection, LV Failure with Pulmonary Edema, Encephalopathy, Hemorrhagic Stroke, Microangiopathic Hemolytic Anemia, Pregnancy, Acute Post-Operative, Kidney Injury</a:t>
            </a:r>
            <a:endParaRPr lang="en-US" sz="2800" dirty="0"/>
          </a:p>
          <a:p>
            <a:r>
              <a:rPr lang="en-US" dirty="0"/>
              <a:t>In general, decrease MAP by 10-20 % in the first hour and then another 5-15% in the next 23 hours</a:t>
            </a:r>
          </a:p>
        </p:txBody>
      </p:sp>
    </p:spTree>
    <p:extLst>
      <p:ext uri="{BB962C8B-B14F-4D97-AF65-F5344CB8AC3E}">
        <p14:creationId xmlns:p14="http://schemas.microsoft.com/office/powerpoint/2010/main" val="1575567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6CB133-B8E5-41CA-ADDE-B5A54E9ED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AORTIC DISSECTION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F1ACD18-FBBB-4CF8-A400-9B342335FF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SBP &lt;120 (or normalization) within 20 minutes.</a:t>
            </a:r>
          </a:p>
          <a:p>
            <a:r>
              <a:rPr lang="en-US" dirty="0" err="1"/>
              <a:t>Esmolol</a:t>
            </a:r>
            <a:r>
              <a:rPr lang="en-US" dirty="0"/>
              <a:t> preferred agent</a:t>
            </a:r>
          </a:p>
          <a:p>
            <a:pPr lvl="1"/>
            <a:r>
              <a:rPr lang="en-US" dirty="0"/>
              <a:t>Must beta block before initiation of vasodilators</a:t>
            </a:r>
          </a:p>
          <a:p>
            <a:r>
              <a:rPr lang="en-US" dirty="0"/>
              <a:t>Other options include nicardipine and nitroprusside as well as labetalol</a:t>
            </a:r>
          </a:p>
        </p:txBody>
      </p:sp>
    </p:spTree>
    <p:extLst>
      <p:ext uri="{BB962C8B-B14F-4D97-AF65-F5344CB8AC3E}">
        <p14:creationId xmlns:p14="http://schemas.microsoft.com/office/powerpoint/2010/main" val="198159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34421B4-8D0F-4F01-B4A0-3F3E98814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ACUTE STROKE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3E31898-151E-44F4-8E15-38FB00D499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Goal SBP &lt;220 within 1 hour</a:t>
            </a:r>
          </a:p>
          <a:p>
            <a:r>
              <a:rPr lang="en-US" dirty="0"/>
              <a:t>Preferred agent nicardipine</a:t>
            </a:r>
          </a:p>
          <a:p>
            <a:r>
              <a:rPr lang="en-US" dirty="0"/>
              <a:t>Other agents include medications like labetalol</a:t>
            </a:r>
          </a:p>
          <a:p>
            <a:r>
              <a:rPr lang="en-US" dirty="0"/>
              <a:t>If patient a </a:t>
            </a:r>
            <a:r>
              <a:rPr lang="en-US" dirty="0" err="1"/>
              <a:t>tPA</a:t>
            </a:r>
            <a:r>
              <a:rPr lang="en-US" dirty="0"/>
              <a:t> candidate, SBP must be &lt;185</a:t>
            </a:r>
          </a:p>
        </p:txBody>
      </p:sp>
    </p:spTree>
    <p:extLst>
      <p:ext uri="{BB962C8B-B14F-4D97-AF65-F5344CB8AC3E}">
        <p14:creationId xmlns:p14="http://schemas.microsoft.com/office/powerpoint/2010/main" val="3185202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37B8F8A-4F5D-41FE-9595-7CAC0CA74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ACUTE HEMORRHAGIC STROKE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1ACA1EE-E6CE-4B1A-985F-DA6B1BEA03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Goal SBP &lt;140 within 1 hour</a:t>
            </a:r>
          </a:p>
          <a:p>
            <a:r>
              <a:rPr lang="en-US" dirty="0"/>
              <a:t>Preferred agent nicardipine</a:t>
            </a:r>
          </a:p>
          <a:p>
            <a:r>
              <a:rPr lang="en-US" dirty="0"/>
              <a:t>Other agents include medications like labetalol</a:t>
            </a:r>
          </a:p>
          <a:p>
            <a:r>
              <a:rPr lang="en-US" dirty="0"/>
              <a:t>Goal is to decrease hematoma growth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326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14C7FBE-146C-4723-9D9B-367FFF86C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HYPERTNESIVE ENCEPHALOPATHY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E3D5827-8736-4A5E-A6F2-A29C7D3105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Lower MAP 20-25% within 1 hour</a:t>
            </a:r>
          </a:p>
          <a:p>
            <a:r>
              <a:rPr lang="en-US" dirty="0"/>
              <a:t>Preferred agent labetalol</a:t>
            </a:r>
          </a:p>
          <a:p>
            <a:r>
              <a:rPr lang="en-US" dirty="0"/>
              <a:t>Other agents include nicardipine and nitroprusside</a:t>
            </a:r>
          </a:p>
        </p:txBody>
      </p:sp>
    </p:spTree>
    <p:extLst>
      <p:ext uri="{BB962C8B-B14F-4D97-AF65-F5344CB8AC3E}">
        <p14:creationId xmlns:p14="http://schemas.microsoft.com/office/powerpoint/2010/main" val="740589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351618-E56A-4615-B4E3-36FF4E527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POST-OPERATIVE HYPERTENSION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84050A2-D3AD-4498-A44B-1D98007FE3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Goal SBP &lt;180 within 1 hour</a:t>
            </a:r>
          </a:p>
          <a:p>
            <a:r>
              <a:rPr lang="en-US" dirty="0"/>
              <a:t>Nicardipine and labetalol preferred agents</a:t>
            </a:r>
          </a:p>
          <a:p>
            <a:r>
              <a:rPr lang="en-US" dirty="0"/>
              <a:t>Treat reversible factors</a:t>
            </a:r>
          </a:p>
        </p:txBody>
      </p:sp>
    </p:spTree>
    <p:extLst>
      <p:ext uri="{BB962C8B-B14F-4D97-AF65-F5344CB8AC3E}">
        <p14:creationId xmlns:p14="http://schemas.microsoft.com/office/powerpoint/2010/main" val="3063905998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46</TotalTime>
  <Words>411</Words>
  <Application>Microsoft Office PowerPoint</Application>
  <PresentationFormat>Widescreen</PresentationFormat>
  <Paragraphs>52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Trebuchet MS</vt:lpstr>
      <vt:lpstr>Berlin</vt:lpstr>
      <vt:lpstr>HYPERTENSIVE URGENCY VS EMERGENCY</vt:lpstr>
      <vt:lpstr>HYPERTENSIVE URGENCY</vt:lpstr>
      <vt:lpstr>WHY NOT TREAT EVERYONE QUICKLY?</vt:lpstr>
      <vt:lpstr>HYPERTENSIVE EMERGENCY</vt:lpstr>
      <vt:lpstr>AORTIC DISSECTION</vt:lpstr>
      <vt:lpstr>ACUTE STROKE</vt:lpstr>
      <vt:lpstr>ACUTE HEMORRHAGIC STROKE</vt:lpstr>
      <vt:lpstr>HYPERTNESIVE ENCEPHALOPATHY</vt:lpstr>
      <vt:lpstr>POST-OPERATIVE HYPERTENSION</vt:lpstr>
      <vt:lpstr>ACUTE CORONARY SYNDROME</vt:lpstr>
      <vt:lpstr>ACUTE LV FAILURE WITH PULMONARY EDEMA</vt:lpstr>
      <vt:lpstr>RENAL EMERGENCIES</vt:lpstr>
      <vt:lpstr>PEARLS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HYPERTENSIVE URGENCY VS EMERGENCY</dc:title>
  <dc:creator>Halvorson, Karin (NOLA)</dc:creator>
  <cp:lastModifiedBy>Karin Halvorson</cp:lastModifiedBy>
  <cp:revision>7</cp:revision>
  <dcterms:created xsi:type="dcterms:W3CDTF">2018-04-25T14:57:58Z</dcterms:created>
  <dcterms:modified xsi:type="dcterms:W3CDTF">2020-05-19T18:48:45Z</dcterms:modified>
</cp:coreProperties>
</file>