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28539-0B0A-4568-AE5B-046EBDBD77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HYPERTENSIVE URGENCY VS EMERGENCY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E70A8A-06A5-4C65-BD4A-08062CD07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D3146B-2725-4A82-91DB-C2FED8E5A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CORONARY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8EBBD4-7BC5-46EC-9161-134996F43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decrease MAP by 10-20 % in the first hour and then another 5-15% in the next 23 hours</a:t>
            </a:r>
          </a:p>
          <a:p>
            <a:r>
              <a:rPr lang="en-US" dirty="0"/>
              <a:t>Common agents include nitroglycerin, nicardipine, metoprolol and </a:t>
            </a:r>
            <a:r>
              <a:rPr lang="en-US" dirty="0" err="1"/>
              <a:t>esmolol</a:t>
            </a:r>
            <a:r>
              <a:rPr lang="en-US" dirty="0"/>
              <a:t>, but all depending on the type of acute coronary syndrome and location of infarct.</a:t>
            </a:r>
          </a:p>
        </p:txBody>
      </p:sp>
    </p:spTree>
    <p:extLst>
      <p:ext uri="{BB962C8B-B14F-4D97-AF65-F5344CB8AC3E}">
        <p14:creationId xmlns:p14="http://schemas.microsoft.com/office/powerpoint/2010/main" val="2444034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66DA0-C904-434C-95BE-11DE3DF6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LV FAILURE WITH PULMONARY EDEMA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AD775F-1BC5-4D9E-B3A8-FC60BBC5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Decrease MAP by 10-15% in the first hour and then achieve normal BP within 23-48 hours (unless still symptomatic)</a:t>
            </a:r>
          </a:p>
          <a:p>
            <a:r>
              <a:rPr lang="en-US" dirty="0"/>
              <a:t>Administer bolus of loop diuretic and start titratable vasodilator (nitroglycerin or nitroprusside)</a:t>
            </a:r>
          </a:p>
          <a:p>
            <a:pPr lvl="1"/>
            <a:r>
              <a:rPr lang="en-US" dirty="0"/>
              <a:t>Avoid hydralazine and beta blockers initially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8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BFAD6-3C1C-4076-9919-6D6DCE0C3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4A95F5-7F58-40DA-911B-59FC91131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Hematuria plus Elevated Creatinine</a:t>
            </a:r>
          </a:p>
          <a:p>
            <a:r>
              <a:rPr lang="en-US" dirty="0"/>
              <a:t>This is usually from prolonged HTN and acutely lowering BP can cause worsening of the renal function.</a:t>
            </a:r>
          </a:p>
        </p:txBody>
      </p:sp>
    </p:spTree>
    <p:extLst>
      <p:ext uri="{BB962C8B-B14F-4D97-AF65-F5344CB8AC3E}">
        <p14:creationId xmlns:p14="http://schemas.microsoft.com/office/powerpoint/2010/main" val="73860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AE18F-6A08-4EFE-B87D-F2C257146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9D7857-D6D6-4BA4-8C81-78BD89282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Hypertension can cause a multitude of medical problems.</a:t>
            </a:r>
          </a:p>
          <a:p>
            <a:r>
              <a:rPr lang="en-US" dirty="0"/>
              <a:t>True emergencies require finesse to stop the end-organ damage but not induce ischemic damage.</a:t>
            </a:r>
          </a:p>
          <a:p>
            <a:r>
              <a:rPr lang="en-US" dirty="0"/>
              <a:t>The most important aspect of care is close outpatient follow-up to ensure blood pressure is controlled over time.</a:t>
            </a:r>
          </a:p>
        </p:txBody>
      </p:sp>
    </p:spTree>
    <p:extLst>
      <p:ext uri="{BB962C8B-B14F-4D97-AF65-F5344CB8AC3E}">
        <p14:creationId xmlns:p14="http://schemas.microsoft.com/office/powerpoint/2010/main" val="128548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963B13-DF41-4EF7-A928-497F0A27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HYPERTENSIVE URGENCY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7EF3A3-92CA-4F49-A545-82A4DAF5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Elevated blood pressure without end-organ damage</a:t>
            </a:r>
          </a:p>
          <a:p>
            <a:pPr lvl="0"/>
            <a:r>
              <a:rPr lang="en-US" dirty="0"/>
              <a:t>Oral medication to bring down BP over 24-48 hours</a:t>
            </a:r>
          </a:p>
          <a:p>
            <a:pPr lvl="0"/>
            <a:r>
              <a:rPr lang="en-US" dirty="0"/>
              <a:t>Start with up-titrating home regimen (or giving missed dose)</a:t>
            </a:r>
          </a:p>
          <a:p>
            <a:pPr lvl="0"/>
            <a:r>
              <a:rPr lang="en-US" dirty="0"/>
              <a:t>These patients can be discharged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4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864A0-50F8-4EA8-AC5C-A72198C1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TREAT EVERYONE QUICKLY?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816D0D-DCDF-459E-9AFA-369F8BB41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Vasculature has become used to the high pressures</a:t>
            </a:r>
          </a:p>
          <a:p>
            <a:r>
              <a:rPr lang="en-US" dirty="0"/>
              <a:t>Dropping blood pressure too fast can lead to ischemic damage</a:t>
            </a:r>
          </a:p>
        </p:txBody>
      </p:sp>
    </p:spTree>
    <p:extLst>
      <p:ext uri="{BB962C8B-B14F-4D97-AF65-F5344CB8AC3E}">
        <p14:creationId xmlns:p14="http://schemas.microsoft.com/office/powerpoint/2010/main" val="267981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C70AF4-F77F-4345-9C53-C4842E84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HYPERTENSIVE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3D9D7C-B3A5-405D-82DC-CE7B8B2CD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Hypertension associated with acute organ dysfunction</a:t>
            </a:r>
            <a:endParaRPr lang="en-US" sz="3200" dirty="0"/>
          </a:p>
          <a:p>
            <a:pPr lvl="0"/>
            <a:r>
              <a:rPr lang="en-US" dirty="0"/>
              <a:t>Organ Dysfunction</a:t>
            </a:r>
            <a:endParaRPr lang="en-US" sz="3200" dirty="0"/>
          </a:p>
          <a:p>
            <a:pPr lvl="1"/>
            <a:r>
              <a:rPr lang="en-US" dirty="0"/>
              <a:t>MI, Aortic Dissection, LV Failure with Pulmonary Edema, Encephalopathy, Hemorrhagic Stroke, Microangiopathic Hemolytic Anemia, Pregnancy, Acute Post-Operative, Kidney Injury</a:t>
            </a:r>
            <a:endParaRPr lang="en-US" sz="2800" dirty="0"/>
          </a:p>
          <a:p>
            <a:r>
              <a:rPr lang="en-US" dirty="0"/>
              <a:t>In general, decrease MAP by 10-20 % in the first hour and then another 5-15% in the next 23 hours</a:t>
            </a:r>
          </a:p>
        </p:txBody>
      </p:sp>
    </p:spTree>
    <p:extLst>
      <p:ext uri="{BB962C8B-B14F-4D97-AF65-F5344CB8AC3E}">
        <p14:creationId xmlns:p14="http://schemas.microsoft.com/office/powerpoint/2010/main" val="157556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6CB133-B8E5-41CA-ADDE-B5A54E9E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AORTIC DISSECTION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1ACD18-FBBB-4CF8-A400-9B342335F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SBP &lt;120 (or normalization) within 20 minutes.</a:t>
            </a:r>
          </a:p>
          <a:p>
            <a:r>
              <a:rPr lang="en-US" dirty="0" err="1"/>
              <a:t>Esmolol</a:t>
            </a:r>
            <a:r>
              <a:rPr lang="en-US" dirty="0"/>
              <a:t> preferred agent</a:t>
            </a:r>
          </a:p>
          <a:p>
            <a:pPr lvl="1"/>
            <a:r>
              <a:rPr lang="en-US" dirty="0"/>
              <a:t>Must beta block before initiation of vasodilators</a:t>
            </a:r>
          </a:p>
          <a:p>
            <a:r>
              <a:rPr lang="en-US" dirty="0"/>
              <a:t>Other options include nicardipine and nitroprusside as well as labetalol</a:t>
            </a:r>
          </a:p>
        </p:txBody>
      </p:sp>
    </p:spTree>
    <p:extLst>
      <p:ext uri="{BB962C8B-B14F-4D97-AF65-F5344CB8AC3E}">
        <p14:creationId xmlns:p14="http://schemas.microsoft.com/office/powerpoint/2010/main" val="198159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421B4-8D0F-4F01-B4A0-3F3E9881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STROKE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E31898-151E-44F4-8E15-38FB00D49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SBP &lt;220 within 1 hour</a:t>
            </a:r>
          </a:p>
          <a:p>
            <a:r>
              <a:rPr lang="en-US" dirty="0"/>
              <a:t>Preferred agent nicardipine</a:t>
            </a:r>
          </a:p>
          <a:p>
            <a:r>
              <a:rPr lang="en-US" dirty="0"/>
              <a:t>Other agents include medications like labetalol</a:t>
            </a:r>
          </a:p>
          <a:p>
            <a:r>
              <a:rPr lang="en-US" dirty="0"/>
              <a:t>If patient a </a:t>
            </a:r>
            <a:r>
              <a:rPr lang="en-US" dirty="0" err="1"/>
              <a:t>tPA</a:t>
            </a:r>
            <a:r>
              <a:rPr lang="en-US" dirty="0"/>
              <a:t> candidate, SBP must be &lt;185</a:t>
            </a:r>
          </a:p>
        </p:txBody>
      </p:sp>
    </p:spTree>
    <p:extLst>
      <p:ext uri="{BB962C8B-B14F-4D97-AF65-F5344CB8AC3E}">
        <p14:creationId xmlns:p14="http://schemas.microsoft.com/office/powerpoint/2010/main" val="318520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7B8F8A-4F5D-41FE-9595-7CAC0CA74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HEMORRHAGIC STROKE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ACA1EE-E6CE-4B1A-985F-DA6B1BEA0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SBP &lt;140 within 1 hour</a:t>
            </a:r>
          </a:p>
          <a:p>
            <a:r>
              <a:rPr lang="en-US" dirty="0"/>
              <a:t>Preferred agent nicardipine</a:t>
            </a:r>
          </a:p>
          <a:p>
            <a:r>
              <a:rPr lang="en-US" dirty="0"/>
              <a:t>Other agents include medications like labetalol</a:t>
            </a:r>
          </a:p>
          <a:p>
            <a:r>
              <a:rPr lang="en-US" dirty="0"/>
              <a:t>Goal is to decrease hematoma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2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4C7FBE-146C-4723-9D9B-367FFF86C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HYPERTNESIVE ENCEPHALOPATHY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3D5827-8736-4A5E-A6F2-A29C7D310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MAP 20-25% within 1 hour</a:t>
            </a:r>
          </a:p>
          <a:p>
            <a:r>
              <a:rPr lang="en-US" dirty="0"/>
              <a:t>Preferred agent labetalol</a:t>
            </a:r>
          </a:p>
          <a:p>
            <a:r>
              <a:rPr lang="en-US" dirty="0"/>
              <a:t>Other agents include nicardipine and nitroprusside</a:t>
            </a:r>
          </a:p>
        </p:txBody>
      </p:sp>
    </p:spTree>
    <p:extLst>
      <p:ext uri="{BB962C8B-B14F-4D97-AF65-F5344CB8AC3E}">
        <p14:creationId xmlns:p14="http://schemas.microsoft.com/office/powerpoint/2010/main" val="74058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351618-E56A-4615-B4E3-36FF4E52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POST-OPERATIVE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050A2-D3AD-4498-A44B-1D98007F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SBP &lt;180 within 1 hour</a:t>
            </a:r>
          </a:p>
          <a:p>
            <a:r>
              <a:rPr lang="en-US" dirty="0"/>
              <a:t>Nicardipine and labetalol preferred agents</a:t>
            </a:r>
          </a:p>
          <a:p>
            <a:r>
              <a:rPr lang="en-US" dirty="0"/>
              <a:t>Treat reversible factors</a:t>
            </a:r>
          </a:p>
        </p:txBody>
      </p:sp>
    </p:spTree>
    <p:extLst>
      <p:ext uri="{BB962C8B-B14F-4D97-AF65-F5344CB8AC3E}">
        <p14:creationId xmlns:p14="http://schemas.microsoft.com/office/powerpoint/2010/main" val="306390599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46</TotalTime>
  <Words>411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HYPERTENSIVE URGENCY VS EMERGENCY</vt:lpstr>
      <vt:lpstr>HYPERTENSIVE URGENCY</vt:lpstr>
      <vt:lpstr>WHY NOT TREAT EVERYONE QUICKLY?</vt:lpstr>
      <vt:lpstr>HYPERTENSIVE EMERGENCY</vt:lpstr>
      <vt:lpstr>AORTIC DISSECTION</vt:lpstr>
      <vt:lpstr>ACUTE STROKE</vt:lpstr>
      <vt:lpstr>ACUTE HEMORRHAGIC STROKE</vt:lpstr>
      <vt:lpstr>HYPERTNESIVE ENCEPHALOPATHY</vt:lpstr>
      <vt:lpstr>POST-OPERATIVE HYPERTENSION</vt:lpstr>
      <vt:lpstr>ACUTE CORONARY SYNDROME</vt:lpstr>
      <vt:lpstr>ACUTE LV FAILURE WITH PULMONARY EDEMA</vt:lpstr>
      <vt:lpstr>RENAL EMERGENCIES</vt:lpstr>
      <vt:lpstr>PEARLS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URGENCY VS EMERGENCY</dc:title>
  <dc:creator>Halvorson, Karin (NOLA)</dc:creator>
  <cp:lastModifiedBy>Karin Halvorson</cp:lastModifiedBy>
  <cp:revision>7</cp:revision>
  <dcterms:created xsi:type="dcterms:W3CDTF">2018-04-25T14:57:58Z</dcterms:created>
  <dcterms:modified xsi:type="dcterms:W3CDTF">2020-05-19T18:48:45Z</dcterms:modified>
</cp:coreProperties>
</file>