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7" r:id="rId4"/>
    <p:sldId id="265" r:id="rId5"/>
    <p:sldId id="266" r:id="rId6"/>
    <p:sldId id="257" r:id="rId7"/>
    <p:sldId id="261" r:id="rId8"/>
    <p:sldId id="259" r:id="rId9"/>
    <p:sldId id="258" r:id="rId10"/>
    <p:sldId id="260" r:id="rId11"/>
    <p:sldId id="273" r:id="rId12"/>
    <p:sldId id="262" r:id="rId13"/>
    <p:sldId id="275" r:id="rId14"/>
    <p:sldId id="268" r:id="rId15"/>
    <p:sldId id="293" r:id="rId16"/>
    <p:sldId id="276" r:id="rId17"/>
    <p:sldId id="269" r:id="rId18"/>
    <p:sldId id="274" r:id="rId19"/>
    <p:sldId id="277" r:id="rId20"/>
    <p:sldId id="263" r:id="rId21"/>
    <p:sldId id="270" r:id="rId22"/>
    <p:sldId id="271" r:id="rId23"/>
    <p:sldId id="272" r:id="rId24"/>
    <p:sldId id="278" r:id="rId25"/>
    <p:sldId id="296" r:id="rId26"/>
    <p:sldId id="286" r:id="rId27"/>
    <p:sldId id="290" r:id="rId28"/>
    <p:sldId id="298" r:id="rId29"/>
    <p:sldId id="279" r:id="rId30"/>
    <p:sldId id="294" r:id="rId31"/>
    <p:sldId id="289" r:id="rId32"/>
    <p:sldId id="295" r:id="rId33"/>
    <p:sldId id="285" r:id="rId34"/>
    <p:sldId id="297" r:id="rId35"/>
    <p:sldId id="291" r:id="rId36"/>
    <p:sldId id="280" r:id="rId37"/>
    <p:sldId id="282" r:id="rId38"/>
    <p:sldId id="283" r:id="rId39"/>
    <p:sldId id="28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9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0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2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3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76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0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8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0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6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3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9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4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81EE-B85F-4247-9EA4-A0A0557CF55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86BC12-B69C-40E9-BB38-35F4BAE3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0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lww.com/ajg/toc/2020/0100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lww.com/ajg/toc/2018/0200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lww.com/ajg/toc/2007/0900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cbi.nlm.nih.gov/pmc/articles/PMC5554384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ajg/toc/2020/010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lww.com/ajg/toc/2012/0300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ajg/toc/2016/04000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Liver Disease in Pulmonary and Critical Care 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384" y="6305550"/>
            <a:ext cx="25558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2045" y="6438106"/>
            <a:ext cx="7019925" cy="363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9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1400" dirty="0" smtClean="0">
                <a:solidFill>
                  <a:schemeClr val="tx1"/>
                </a:solidFill>
                <a:cs typeface="Arial Unicode MS" panose="020B0604020202020204" pitchFamily="34" charset="-128"/>
              </a:rPr>
              <a:t>Bernal W, </a:t>
            </a:r>
            <a:r>
              <a:rPr lang="en-US" altLang="en-US" sz="1400" dirty="0" err="1" smtClean="0">
                <a:solidFill>
                  <a:schemeClr val="tx1"/>
                </a:solidFill>
                <a:cs typeface="Arial Unicode MS" panose="020B0604020202020204" pitchFamily="34" charset="-128"/>
              </a:rPr>
              <a:t>Wendon</a:t>
            </a:r>
            <a:r>
              <a:rPr lang="en-US" altLang="en-US" sz="1400" dirty="0" smtClean="0">
                <a:solidFill>
                  <a:schemeClr val="tx1"/>
                </a:solidFill>
                <a:cs typeface="Arial Unicode MS" panose="020B0604020202020204" pitchFamily="34" charset="-128"/>
              </a:rPr>
              <a:t> J. N </a:t>
            </a:r>
            <a:r>
              <a:rPr lang="en-US" altLang="en-US" sz="1400" dirty="0" err="1" smtClean="0">
                <a:solidFill>
                  <a:schemeClr val="tx1"/>
                </a:solidFill>
                <a:cs typeface="Arial Unicode MS" panose="020B0604020202020204" pitchFamily="34" charset="-128"/>
              </a:rPr>
              <a:t>Engl</a:t>
            </a:r>
            <a:r>
              <a:rPr lang="en-US" altLang="en-US" sz="1400" dirty="0" smtClean="0">
                <a:solidFill>
                  <a:schemeClr val="tx1"/>
                </a:solidFill>
                <a:cs typeface="Arial Unicode MS" panose="020B0604020202020204" pitchFamily="34" charset="-128"/>
              </a:rPr>
              <a:t> J Med 2013;369:2525-2534.</a:t>
            </a:r>
            <a:endParaRPr lang="en-US" altLang="en-US" sz="1400" dirty="0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833438"/>
            <a:ext cx="541655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57200" y="182563"/>
            <a:ext cx="9144000" cy="7318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  <a:cs typeface="Arial Unicode MS" panose="020B0604020202020204" pitchFamily="34" charset="-128"/>
              </a:rPr>
              <a:t>Clinical Features of Acute Liver Failure.</a:t>
            </a:r>
          </a:p>
        </p:txBody>
      </p:sp>
    </p:spTree>
    <p:extLst>
      <p:ext uri="{BB962C8B-B14F-4D97-AF65-F5344CB8AC3E}">
        <p14:creationId xmlns:p14="http://schemas.microsoft.com/office/powerpoint/2010/main" val="8999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847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Blood testing:</a:t>
            </a:r>
          </a:p>
          <a:p>
            <a:r>
              <a:rPr lang="en-US" i="1" dirty="0" smtClean="0"/>
              <a:t>Complete blood cell </a:t>
            </a:r>
            <a:r>
              <a:rPr lang="en-US" dirty="0" smtClean="0"/>
              <a:t>count with platelets </a:t>
            </a:r>
          </a:p>
          <a:p>
            <a:r>
              <a:rPr lang="en-US" i="1" dirty="0" smtClean="0"/>
              <a:t>Electrolytes and renal function </a:t>
            </a:r>
            <a:r>
              <a:rPr lang="en-US" dirty="0" smtClean="0"/>
              <a:t>– Na, K, Cl, CO2, BUN, Cr International normalized ratio Factors 5, 7 </a:t>
            </a:r>
          </a:p>
          <a:p>
            <a:r>
              <a:rPr lang="en-US" i="1" dirty="0" smtClean="0"/>
              <a:t>Liver panel </a:t>
            </a:r>
            <a:r>
              <a:rPr lang="en-US" dirty="0" smtClean="0"/>
              <a:t>Alanine aminotransferase Aspartate aminotransferase Alkaline phosphatase Total bilirubin Direct bilirubin Albumin Gamma </a:t>
            </a:r>
            <a:r>
              <a:rPr lang="en-US" dirty="0" err="1" smtClean="0"/>
              <a:t>glutamyl</a:t>
            </a:r>
            <a:r>
              <a:rPr lang="en-US" dirty="0" smtClean="0"/>
              <a:t> </a:t>
            </a:r>
            <a:r>
              <a:rPr lang="en-US" dirty="0" err="1" smtClean="0"/>
              <a:t>transpeptidase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Blood lactate </a:t>
            </a:r>
          </a:p>
          <a:p>
            <a:r>
              <a:rPr lang="en-US" i="1" dirty="0" smtClean="0"/>
              <a:t>Ammonia </a:t>
            </a:r>
          </a:p>
          <a:p>
            <a:r>
              <a:rPr lang="en-US" i="1" dirty="0" smtClean="0"/>
              <a:t>Blood gas with pH</a:t>
            </a:r>
          </a:p>
          <a:p>
            <a:r>
              <a:rPr lang="en-US" i="1" dirty="0" smtClean="0"/>
              <a:t>Viral Testing</a:t>
            </a:r>
            <a:r>
              <a:rPr lang="en-US" dirty="0" smtClean="0"/>
              <a:t>:  HIV testing (rapid) Viral markers Hepatitis A virus IgM </a:t>
            </a:r>
            <a:r>
              <a:rPr lang="en-US" dirty="0" err="1" smtClean="0"/>
              <a:t>HBcAb</a:t>
            </a:r>
            <a:r>
              <a:rPr lang="en-US" dirty="0" smtClean="0"/>
              <a:t> IgM </a:t>
            </a:r>
            <a:r>
              <a:rPr lang="en-US" dirty="0" err="1" smtClean="0"/>
              <a:t>HBsAg</a:t>
            </a:r>
            <a:r>
              <a:rPr lang="en-US" dirty="0" smtClean="0"/>
              <a:t> </a:t>
            </a:r>
            <a:r>
              <a:rPr lang="en-US" dirty="0" err="1" smtClean="0"/>
              <a:t>HBsAb</a:t>
            </a:r>
            <a:r>
              <a:rPr lang="en-US" dirty="0" smtClean="0"/>
              <a:t> </a:t>
            </a:r>
            <a:r>
              <a:rPr lang="en-US" dirty="0" err="1" smtClean="0"/>
              <a:t>HBcAb</a:t>
            </a:r>
            <a:r>
              <a:rPr lang="en-US" dirty="0" smtClean="0"/>
              <a:t> total Hepatitis C virus Ab Hepatitis B virus DNA Hepatitis C virus RNA Hepatitis E virus Ab Hepatitis E virus polymerase chain reaction (PCR) (in appropriate patients with travel history) Cytomegalovirus (CMV) PCR CMV Ab Herpes simplex virus (HSV) PCR HSV Ab Epstein-Barr virus Ab </a:t>
            </a:r>
          </a:p>
          <a:p>
            <a:r>
              <a:rPr lang="en-US" i="1" dirty="0" smtClean="0"/>
              <a:t>Autoimmune markers: </a:t>
            </a:r>
            <a:r>
              <a:rPr lang="en-US" dirty="0" smtClean="0"/>
              <a:t>Antinuclear antibody </a:t>
            </a:r>
            <a:r>
              <a:rPr lang="en-US" dirty="0" err="1" smtClean="0"/>
              <a:t>Antismooth</a:t>
            </a:r>
            <a:r>
              <a:rPr lang="en-US" dirty="0" smtClean="0"/>
              <a:t> muscle antibody Anti-liver kidney microsomal</a:t>
            </a:r>
          </a:p>
          <a:p>
            <a:r>
              <a:rPr lang="en-US" i="1" dirty="0" smtClean="0"/>
              <a:t>Metabolic markers: </a:t>
            </a:r>
            <a:r>
              <a:rPr lang="en-US" dirty="0" smtClean="0"/>
              <a:t>Uric acid Serum copper and urine copper </a:t>
            </a:r>
          </a:p>
          <a:p>
            <a:r>
              <a:rPr lang="en-US" i="1" dirty="0" smtClean="0"/>
              <a:t>Hypercoagulable markers: </a:t>
            </a:r>
            <a:r>
              <a:rPr lang="en-US" dirty="0" smtClean="0"/>
              <a:t>Lupus anticoagulant Factor 5 Leiden </a:t>
            </a:r>
          </a:p>
          <a:p>
            <a:r>
              <a:rPr lang="en-US" i="1" dirty="0" smtClean="0"/>
              <a:t>Toxicology screen: </a:t>
            </a:r>
            <a:r>
              <a:rPr lang="en-US" dirty="0" smtClean="0"/>
              <a:t>and drug panel Acetaminophen Opiates Barbiturates Cocaine Alcohol </a:t>
            </a:r>
          </a:p>
          <a:p>
            <a:r>
              <a:rPr lang="en-US" i="1" dirty="0" smtClean="0"/>
              <a:t>Pregnancy testing: </a:t>
            </a:r>
            <a:r>
              <a:rPr lang="en-US" dirty="0" smtClean="0"/>
              <a:t>(females) beta human chorionic gonadotropin </a:t>
            </a:r>
          </a:p>
          <a:p>
            <a:r>
              <a:rPr lang="en-US" dirty="0" smtClean="0"/>
              <a:t>Urinalysis and microscopic analysis Urine electrolytes and </a:t>
            </a:r>
            <a:r>
              <a:rPr lang="en-US" dirty="0" err="1" smtClean="0"/>
              <a:t>osmolarity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Blood cultures </a:t>
            </a:r>
          </a:p>
          <a:p>
            <a:r>
              <a:rPr lang="en-US" dirty="0" smtClean="0"/>
              <a:t>Urine cultures </a:t>
            </a:r>
          </a:p>
          <a:p>
            <a:r>
              <a:rPr lang="en-US" b="1" i="1" dirty="0" smtClean="0"/>
              <a:t>Imaging</a:t>
            </a:r>
            <a:r>
              <a:rPr lang="en-US" dirty="0" smtClean="0"/>
              <a:t> and other testing Chest radiograph Abdominal ultrasound with Doppler study of the liver ECG Echocardiogram with estimation of pulmonary artery pressures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55" y="6377929"/>
            <a:ext cx="25558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0403" y="6418262"/>
            <a:ext cx="7019925" cy="363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9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1400" dirty="0" smtClean="0">
                <a:solidFill>
                  <a:schemeClr val="tx1"/>
                </a:solidFill>
                <a:cs typeface="Arial Unicode MS" panose="020B0604020202020204" pitchFamily="34" charset="-128"/>
              </a:rPr>
              <a:t>Bernal W, </a:t>
            </a:r>
            <a:r>
              <a:rPr lang="en-US" altLang="en-US" sz="1400" dirty="0" err="1" smtClean="0">
                <a:solidFill>
                  <a:schemeClr val="tx1"/>
                </a:solidFill>
                <a:cs typeface="Arial Unicode MS" panose="020B0604020202020204" pitchFamily="34" charset="-128"/>
              </a:rPr>
              <a:t>Wendon</a:t>
            </a:r>
            <a:r>
              <a:rPr lang="en-US" altLang="en-US" sz="1400" dirty="0" smtClean="0">
                <a:solidFill>
                  <a:schemeClr val="tx1"/>
                </a:solidFill>
                <a:cs typeface="Arial Unicode MS" panose="020B0604020202020204" pitchFamily="34" charset="-128"/>
              </a:rPr>
              <a:t> J. N </a:t>
            </a:r>
            <a:r>
              <a:rPr lang="en-US" altLang="en-US" sz="1400" dirty="0" err="1" smtClean="0">
                <a:solidFill>
                  <a:schemeClr val="tx1"/>
                </a:solidFill>
                <a:cs typeface="Arial Unicode MS" panose="020B0604020202020204" pitchFamily="34" charset="-128"/>
              </a:rPr>
              <a:t>Engl</a:t>
            </a:r>
            <a:r>
              <a:rPr lang="en-US" altLang="en-US" sz="1400" dirty="0" smtClean="0">
                <a:solidFill>
                  <a:schemeClr val="tx1"/>
                </a:solidFill>
                <a:cs typeface="Arial Unicode MS" panose="020B0604020202020204" pitchFamily="34" charset="-128"/>
              </a:rPr>
              <a:t> J Med 2013;369:2525-2534.</a:t>
            </a:r>
            <a:endParaRPr lang="en-US" altLang="en-US" sz="1400" dirty="0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06" y="930275"/>
            <a:ext cx="5157787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57200" y="182563"/>
            <a:ext cx="9144000" cy="7318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  <a:cs typeface="Arial Unicode MS" panose="020B0604020202020204" pitchFamily="34" charset="-128"/>
              </a:rPr>
              <a:t>Common Management Issues and Condition-Specific Elements of Care in Acute Liver Failure.</a:t>
            </a:r>
          </a:p>
        </p:txBody>
      </p:sp>
    </p:spTree>
    <p:extLst>
      <p:ext uri="{BB962C8B-B14F-4D97-AF65-F5344CB8AC3E}">
        <p14:creationId xmlns:p14="http://schemas.microsoft.com/office/powerpoint/2010/main" val="22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Haven Encephalopathy 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 1 - Trivial lack of awareness; euphoria or anxiety; shortened attention span; impaired performance of addition or subtraction</a:t>
            </a:r>
          </a:p>
          <a:p>
            <a:r>
              <a:rPr lang="en-US" dirty="0"/>
              <a:t>Grade 2 - Lethargy </a:t>
            </a:r>
            <a:r>
              <a:rPr lang="en-US" dirty="0" smtClean="0"/>
              <a:t>or apathy, minimal </a:t>
            </a:r>
            <a:r>
              <a:rPr lang="en-US" dirty="0"/>
              <a:t>disorientation for time or place; subtle personality change; inappropriate </a:t>
            </a:r>
            <a:r>
              <a:rPr lang="en-US" dirty="0" err="1"/>
              <a:t>behaviour</a:t>
            </a:r>
            <a:endParaRPr lang="en-US" dirty="0"/>
          </a:p>
          <a:p>
            <a:r>
              <a:rPr lang="en-US" dirty="0"/>
              <a:t>Grade 3 - </a:t>
            </a:r>
            <a:r>
              <a:rPr lang="en-US" dirty="0" smtClean="0"/>
              <a:t>Somnolence, </a:t>
            </a:r>
            <a:r>
              <a:rPr lang="en-US" dirty="0"/>
              <a:t>but responsive to verbal stimuli; confusion; gross disorientation</a:t>
            </a:r>
          </a:p>
          <a:p>
            <a:r>
              <a:rPr lang="en-US" dirty="0"/>
              <a:t>Grade 4 - </a:t>
            </a:r>
            <a:r>
              <a:rPr lang="en-US" dirty="0" smtClean="0"/>
              <a:t>Coma</a:t>
            </a:r>
            <a:r>
              <a:rPr lang="en-US" dirty="0"/>
              <a:t> (unresponsive to verbal or noxious stimuli)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– Neurological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Cerebral Edema &amp; Intracranial Hypertension</a:t>
            </a:r>
          </a:p>
          <a:p>
            <a:pPr lvl="1"/>
            <a:r>
              <a:rPr lang="en-US" dirty="0" smtClean="0"/>
              <a:t>Features:</a:t>
            </a:r>
          </a:p>
          <a:p>
            <a:pPr lvl="2"/>
            <a:r>
              <a:rPr lang="en-US" dirty="0" smtClean="0"/>
              <a:t>WHE grade 3 or 4</a:t>
            </a:r>
          </a:p>
          <a:p>
            <a:pPr lvl="2"/>
            <a:r>
              <a:rPr lang="en-US" dirty="0" smtClean="0"/>
              <a:t>Ammonia &gt;150µm</a:t>
            </a:r>
          </a:p>
          <a:p>
            <a:pPr lvl="2"/>
            <a:r>
              <a:rPr lang="en-US" dirty="0" smtClean="0"/>
              <a:t>Rapid Progression</a:t>
            </a:r>
          </a:p>
          <a:p>
            <a:r>
              <a:rPr lang="en-US" dirty="0" smtClean="0"/>
              <a:t>Consider EVD </a:t>
            </a:r>
          </a:p>
          <a:p>
            <a:pPr lvl="1"/>
            <a:r>
              <a:rPr lang="en-US" dirty="0" smtClean="0"/>
              <a:t>Keep ICP &lt; 25mm Hg</a:t>
            </a:r>
          </a:p>
          <a:p>
            <a:pPr lvl="1"/>
            <a:r>
              <a:rPr lang="en-US" dirty="0" smtClean="0"/>
              <a:t>CCP 50-65mm Hg</a:t>
            </a:r>
          </a:p>
          <a:p>
            <a:r>
              <a:rPr lang="en-US" dirty="0" smtClean="0"/>
              <a:t>Avoid overstimulation (infrequent suctioning, HOB 30°)</a:t>
            </a:r>
          </a:p>
          <a:p>
            <a:r>
              <a:rPr lang="en-US" dirty="0" smtClean="0"/>
              <a:t>Control fever with cooling (avoid further </a:t>
            </a:r>
            <a:r>
              <a:rPr lang="en-US" dirty="0" err="1" smtClean="0"/>
              <a:t>hepato</a:t>
            </a:r>
            <a:r>
              <a:rPr lang="en-US" dirty="0" smtClean="0"/>
              <a:t>-toxins like acetaminophen and ibuprofen)</a:t>
            </a:r>
          </a:p>
          <a:p>
            <a:r>
              <a:rPr lang="en-US" dirty="0" smtClean="0"/>
              <a:t>Avoid changes in serum glucose, sodium, and CO2</a:t>
            </a:r>
          </a:p>
          <a:p>
            <a:pPr lvl="1"/>
            <a:r>
              <a:rPr lang="en-US" dirty="0" smtClean="0"/>
              <a:t>Consider hypertonic saline to keep Na 145-155mEq/L</a:t>
            </a:r>
          </a:p>
          <a:p>
            <a:r>
              <a:rPr lang="en-US" dirty="0" smtClean="0"/>
              <a:t>CVVH is the preferred RRT</a:t>
            </a:r>
          </a:p>
          <a:p>
            <a:r>
              <a:rPr lang="en-US" dirty="0" smtClean="0"/>
              <a:t>Consider continuous EEG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3905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Schilsky</a:t>
            </a:r>
            <a:r>
              <a:rPr lang="en-US" sz="1400" dirty="0" smtClean="0"/>
              <a:t> et al.  </a:t>
            </a:r>
            <a:r>
              <a:rPr lang="en-US" sz="1400" dirty="0" err="1" smtClean="0"/>
              <a:t>Clin</a:t>
            </a:r>
            <a:r>
              <a:rPr lang="en-US" sz="1400" dirty="0" smtClean="0"/>
              <a:t> Chest Med 30 (2009) 71–87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89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Hepatic Encephalopathy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Types</a:t>
            </a:r>
            <a:endParaRPr lang="en-US" dirty="0"/>
          </a:p>
          <a:p>
            <a:pPr lvl="1"/>
            <a:r>
              <a:rPr lang="en-US" dirty="0"/>
              <a:t>Type A resulting from ALF </a:t>
            </a:r>
          </a:p>
          <a:p>
            <a:pPr lvl="1"/>
            <a:r>
              <a:rPr lang="en-US" dirty="0"/>
              <a:t>Type B resulting predominantly from portosystemic bypass or shunting </a:t>
            </a:r>
          </a:p>
          <a:p>
            <a:pPr lvl="1"/>
            <a:r>
              <a:rPr lang="en-US" dirty="0"/>
              <a:t>Type C resulting from </a:t>
            </a:r>
            <a:r>
              <a:rPr lang="en-US" dirty="0" smtClean="0"/>
              <a:t>cirrhosis</a:t>
            </a:r>
          </a:p>
          <a:p>
            <a:r>
              <a:rPr lang="en-US" dirty="0" smtClean="0"/>
              <a:t>Grades (it is a continuum)	</a:t>
            </a:r>
          </a:p>
          <a:p>
            <a:pPr lvl="1"/>
            <a:r>
              <a:rPr lang="en-US" dirty="0" smtClean="0"/>
              <a:t>West Haven is the gold standard</a:t>
            </a:r>
          </a:p>
          <a:p>
            <a:r>
              <a:rPr lang="en-US" dirty="0" smtClean="0"/>
              <a:t>Ammonia is sensitive, but it’s level is not specific for HE</a:t>
            </a:r>
          </a:p>
          <a:p>
            <a:r>
              <a:rPr lang="en-US" dirty="0" smtClean="0"/>
              <a:t>Treat!</a:t>
            </a:r>
          </a:p>
          <a:p>
            <a:pPr lvl="1"/>
            <a:r>
              <a:rPr lang="en-US" dirty="0" smtClean="0"/>
              <a:t>Lactulose to 4BM/day; </a:t>
            </a:r>
            <a:r>
              <a:rPr lang="en-US" dirty="0" err="1" smtClean="0"/>
              <a:t>Rifaximin</a:t>
            </a:r>
            <a:endParaRPr lang="en-US" dirty="0" smtClean="0"/>
          </a:p>
          <a:p>
            <a:pPr lvl="1"/>
            <a:r>
              <a:rPr lang="en-US" dirty="0" smtClean="0"/>
              <a:t>Others:  BCAAs, LOLA, Neomycin, Metronidazole</a:t>
            </a:r>
          </a:p>
          <a:p>
            <a:r>
              <a:rPr lang="en-US" dirty="0" smtClean="0"/>
              <a:t>Control any underlying precipitating factor (infection, bleed,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Vilstrup</a:t>
            </a:r>
            <a:r>
              <a:rPr lang="en-US" sz="1400" dirty="0" smtClean="0"/>
              <a:t> et al.  Hepatic </a:t>
            </a:r>
            <a:r>
              <a:rPr lang="en-US" sz="1400" dirty="0"/>
              <a:t>Encephalopathy in Chronic Liver Disease: 2014 Practice Guideline by AASLD and </a:t>
            </a:r>
            <a:r>
              <a:rPr lang="en-US" sz="1400" dirty="0" smtClean="0"/>
              <a:t>EASL.  July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3194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– Supportive Care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Intubate if needed</a:t>
            </a:r>
          </a:p>
          <a:p>
            <a:r>
              <a:rPr lang="en-US" dirty="0" err="1" smtClean="0"/>
              <a:t>Propofol</a:t>
            </a:r>
            <a:r>
              <a:rPr lang="en-US" dirty="0" smtClean="0"/>
              <a:t> for sedation if possible</a:t>
            </a:r>
          </a:p>
          <a:p>
            <a:r>
              <a:rPr lang="en-US" dirty="0" smtClean="0"/>
              <a:t>Norepinephrine and Vasopressin for shock</a:t>
            </a:r>
          </a:p>
          <a:p>
            <a:pPr lvl="1"/>
            <a:r>
              <a:rPr lang="en-US" dirty="0" smtClean="0"/>
              <a:t>Goal MAP 50</a:t>
            </a:r>
          </a:p>
          <a:p>
            <a:pPr lvl="1"/>
            <a:r>
              <a:rPr lang="en-US" dirty="0" smtClean="0"/>
              <a:t>Work-up infection</a:t>
            </a:r>
          </a:p>
          <a:p>
            <a:pPr lvl="1"/>
            <a:r>
              <a:rPr lang="en-US" dirty="0" smtClean="0"/>
              <a:t>Steroids if </a:t>
            </a:r>
            <a:r>
              <a:rPr lang="en-US" dirty="0" err="1" smtClean="0"/>
              <a:t>pressors</a:t>
            </a:r>
            <a:r>
              <a:rPr lang="en-US" dirty="0" smtClean="0"/>
              <a:t> aren’t working</a:t>
            </a:r>
          </a:p>
          <a:p>
            <a:r>
              <a:rPr lang="en-US" dirty="0" smtClean="0"/>
              <a:t>CVVH for RRT (renal failure is common)</a:t>
            </a:r>
          </a:p>
          <a:p>
            <a:r>
              <a:rPr lang="en-US" dirty="0" smtClean="0"/>
              <a:t>Coagulopathy</a:t>
            </a:r>
          </a:p>
          <a:p>
            <a:pPr lvl="1"/>
            <a:r>
              <a:rPr lang="en-US" dirty="0" smtClean="0"/>
              <a:t>Empirically administer 10mg Vitamin K IV x1</a:t>
            </a:r>
          </a:p>
          <a:p>
            <a:pPr lvl="1"/>
            <a:r>
              <a:rPr lang="en-US" dirty="0" smtClean="0"/>
              <a:t>Goal INR 1.5 and </a:t>
            </a:r>
            <a:r>
              <a:rPr lang="en-US" dirty="0" err="1" smtClean="0"/>
              <a:t>Plt</a:t>
            </a:r>
            <a:r>
              <a:rPr lang="en-US" dirty="0" smtClean="0"/>
              <a:t> 50,000 for active bleeding or invasive device (such as EVD)</a:t>
            </a:r>
          </a:p>
          <a:p>
            <a:pPr lvl="2"/>
            <a:r>
              <a:rPr lang="en-US" dirty="0" smtClean="0"/>
              <a:t>FFP &gt; </a:t>
            </a:r>
            <a:r>
              <a:rPr lang="en-US" dirty="0" err="1" smtClean="0"/>
              <a:t>Cryo</a:t>
            </a:r>
            <a:r>
              <a:rPr lang="en-US" dirty="0" smtClean="0"/>
              <a:t> (good for low fibrinogen ,100mg/</a:t>
            </a:r>
            <a:r>
              <a:rPr lang="en-US" dirty="0" err="1" smtClean="0"/>
              <a:t>dL</a:t>
            </a:r>
            <a:r>
              <a:rPr lang="en-US" dirty="0" smtClean="0"/>
              <a:t>) &gt; </a:t>
            </a:r>
            <a:r>
              <a:rPr lang="en-US" dirty="0" err="1" smtClean="0"/>
              <a:t>rFactor</a:t>
            </a:r>
            <a:r>
              <a:rPr lang="en-US" dirty="0" smtClean="0"/>
              <a:t> VII</a:t>
            </a:r>
          </a:p>
          <a:p>
            <a:r>
              <a:rPr lang="en-US" dirty="0" smtClean="0"/>
              <a:t>Nutrition</a:t>
            </a:r>
          </a:p>
          <a:p>
            <a:pPr lvl="1"/>
            <a:r>
              <a:rPr lang="en-US" dirty="0" smtClean="0"/>
              <a:t>Prone to hypoglycemia, try to at least administer trophic feeds (also helps prevent gut bacteria translocation)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3905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Schilsky</a:t>
            </a:r>
            <a:r>
              <a:rPr lang="en-US" sz="1400" dirty="0" smtClean="0"/>
              <a:t> et al.  </a:t>
            </a:r>
            <a:r>
              <a:rPr lang="en-US" sz="1400" dirty="0" err="1" smtClean="0"/>
              <a:t>Clin</a:t>
            </a:r>
            <a:r>
              <a:rPr lang="en-US" sz="1400" dirty="0" smtClean="0"/>
              <a:t> Chest Med 30 (2009) 71–87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33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– “liver replacement therapy”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Extracorporeal Albumin Dialysis (ECAD)</a:t>
            </a:r>
          </a:p>
          <a:p>
            <a:r>
              <a:rPr lang="en-US" dirty="0" smtClean="0"/>
              <a:t>Molecular Adsorbents Recirculating System (MARS) </a:t>
            </a:r>
          </a:p>
          <a:p>
            <a:pPr lvl="1"/>
            <a:r>
              <a:rPr lang="en-US" dirty="0" err="1"/>
              <a:t>H</a:t>
            </a:r>
            <a:r>
              <a:rPr lang="en-US" dirty="0" err="1" smtClean="0"/>
              <a:t>emodiafiltration</a:t>
            </a:r>
            <a:r>
              <a:rPr lang="en-US" dirty="0" smtClean="0"/>
              <a:t> with countercurrent albumin dialysis</a:t>
            </a:r>
          </a:p>
          <a:p>
            <a:pPr lvl="1"/>
            <a:r>
              <a:rPr lang="en-US" dirty="0" smtClean="0"/>
              <a:t>Bridge to transplant – removes both water-soluble and albumin-bound toxins in the low and middle molecular-weight range</a:t>
            </a:r>
          </a:p>
          <a:p>
            <a:r>
              <a:rPr lang="en-US" dirty="0" smtClean="0"/>
              <a:t>Fractionated Plasma Separation and Adsorption (SEPAD)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*I don’t know transplant </a:t>
            </a:r>
            <a:r>
              <a:rPr lang="en-US" dirty="0" err="1" smtClean="0"/>
              <a:t>hepatologists</a:t>
            </a:r>
            <a:r>
              <a:rPr lang="en-US" dirty="0" smtClean="0"/>
              <a:t> who use these methods…</a:t>
            </a:r>
          </a:p>
        </p:txBody>
      </p:sp>
    </p:spTree>
    <p:extLst>
      <p:ext uri="{BB962C8B-B14F-4D97-AF65-F5344CB8AC3E}">
        <p14:creationId xmlns:p14="http://schemas.microsoft.com/office/powerpoint/2010/main" val="35384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King’s Criteria for Liver Transplantation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943894"/>
          <a:ext cx="10515600" cy="41148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APAP-associated AHF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All other causes of AHF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pH &lt; 7.3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INR &gt;6.5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or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or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INR &gt; 6.5, serum creatinine &gt;3.4 mg/dl, and grade III–IV encephalopathy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Three of the following variables: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US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1. Age &lt;10 or &gt;40 years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US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2. Cause is nonA, nonB hepatitis or idiosyncratic drug reaction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US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3. Duration of jaundice before encephalopathy &gt;7 days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US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4. INR &gt; 3.5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US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dirty="0">
                          <a:effectLst/>
                        </a:rPr>
                        <a:t>5. Serum bilirubin &gt;17.5 mg/dl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6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1 (adults)</a:t>
            </a:r>
          </a:p>
          <a:p>
            <a:r>
              <a:rPr lang="en-US" dirty="0" smtClean="0"/>
              <a:t>AHF </a:t>
            </a:r>
            <a:r>
              <a:rPr lang="en-US" dirty="0"/>
              <a:t>and encephalopathy who are in an intensive care unit with a life expectancy of &lt;7 days without a liver transplant. </a:t>
            </a:r>
            <a:endParaRPr lang="en-US" dirty="0" smtClean="0"/>
          </a:p>
          <a:p>
            <a:r>
              <a:rPr lang="en-US" dirty="0" smtClean="0"/>
              <a:t>Status </a:t>
            </a:r>
            <a:r>
              <a:rPr lang="en-US" dirty="0"/>
              <a:t>1 also includes patients with primary graft failure, hepatic artery thrombosis &lt;7 days post transplant, or fulminant Wilson disease.</a:t>
            </a:r>
          </a:p>
        </p:txBody>
      </p:sp>
    </p:spTree>
    <p:extLst>
      <p:ext uri="{BB962C8B-B14F-4D97-AF65-F5344CB8AC3E}">
        <p14:creationId xmlns:p14="http://schemas.microsoft.com/office/powerpoint/2010/main" val="27232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Review of fulminant liver failure</a:t>
            </a:r>
          </a:p>
          <a:p>
            <a:r>
              <a:rPr lang="en-US" dirty="0" smtClean="0"/>
              <a:t>Alcoholic hepatitis</a:t>
            </a:r>
          </a:p>
          <a:p>
            <a:r>
              <a:rPr lang="en-US" dirty="0" smtClean="0"/>
              <a:t>GI Bleed (Variceal, </a:t>
            </a:r>
            <a:r>
              <a:rPr lang="en-US" dirty="0" smtClean="0"/>
              <a:t>Non-</a:t>
            </a:r>
            <a:r>
              <a:rPr lang="en-US" dirty="0" err="1" smtClean="0"/>
              <a:t>Variceal</a:t>
            </a:r>
            <a:r>
              <a:rPr lang="en-US" dirty="0" smtClean="0"/>
              <a:t>, Lower)</a:t>
            </a:r>
            <a:endParaRPr lang="en-US" dirty="0" smtClean="0"/>
          </a:p>
          <a:p>
            <a:r>
              <a:rPr lang="en-US" dirty="0" smtClean="0"/>
              <a:t>Review of </a:t>
            </a:r>
            <a:r>
              <a:rPr lang="en-US" dirty="0" err="1" smtClean="0"/>
              <a:t>Hepatopulmonary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Review of </a:t>
            </a:r>
            <a:r>
              <a:rPr lang="en-US" dirty="0" err="1" smtClean="0"/>
              <a:t>Portopulmonary</a:t>
            </a:r>
            <a:r>
              <a:rPr lang="en-US" dirty="0" smtClean="0"/>
              <a:t> Hypertension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95" y="347536"/>
            <a:ext cx="3854528" cy="1278466"/>
          </a:xfrm>
        </p:spPr>
        <p:txBody>
          <a:bodyPr>
            <a:noAutofit/>
          </a:bodyPr>
          <a:lstStyle/>
          <a:p>
            <a:r>
              <a:rPr lang="en-US" sz="2800" dirty="0" smtClean="0"/>
              <a:t>Acetaminophen </a:t>
            </a:r>
            <a:br>
              <a:rPr lang="en-US" sz="2800" dirty="0" smtClean="0"/>
            </a:br>
            <a:r>
              <a:rPr lang="en-US" sz="2800" dirty="0" smtClean="0"/>
              <a:t>(aka paracetamol) Overdose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06" y="579211"/>
            <a:ext cx="3684935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573382" cy="4049486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earlier the NAC, the better (treat until you can trend the acetaminophen level)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140mg/kg loading dose </a:t>
            </a:r>
            <a:r>
              <a:rPr lang="en-US" dirty="0" err="1" smtClean="0"/>
              <a:t>po</a:t>
            </a:r>
            <a:r>
              <a:rPr lang="en-US" dirty="0"/>
              <a:t> </a:t>
            </a:r>
            <a:r>
              <a:rPr lang="en-US" dirty="0" smtClean="0"/>
              <a:t>followed by 70mg/kg q4h x 17 doses </a:t>
            </a:r>
            <a:r>
              <a:rPr lang="en-US" dirty="0" err="1" smtClean="0"/>
              <a:t>po</a:t>
            </a:r>
            <a:r>
              <a:rPr lang="en-US" dirty="0" smtClean="0"/>
              <a:t> (tastes gross!)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150mg/kg over 15-60 min followed by 12.5mg/kg/</a:t>
            </a:r>
            <a:r>
              <a:rPr lang="en-US" dirty="0" err="1" smtClean="0"/>
              <a:t>hr</a:t>
            </a:r>
            <a:r>
              <a:rPr lang="en-US" dirty="0" smtClean="0"/>
              <a:t> x 4 hours followed by 6.25mg/kg/</a:t>
            </a:r>
            <a:r>
              <a:rPr lang="en-US" dirty="0" err="1" smtClean="0"/>
              <a:t>hr</a:t>
            </a:r>
            <a:r>
              <a:rPr lang="en-US" dirty="0" smtClean="0"/>
              <a:t> x 16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longer treatment if levels are still high (or LFTs are still </a:t>
            </a:r>
            <a:r>
              <a:rPr lang="en-US" dirty="0" err="1" smtClean="0"/>
              <a:t>abnl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Preclinical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Hepatic Injury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Hepatic Failure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5% of the dose is metabolized by CYPP450 2E1 to </a:t>
            </a:r>
            <a:r>
              <a:rPr lang="en-US" i="1" dirty="0" smtClean="0"/>
              <a:t>N</a:t>
            </a:r>
            <a:r>
              <a:rPr lang="en-US" dirty="0" smtClean="0"/>
              <a:t>-acetyl-benzoquinone imine (NAPQI)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NAPQI is toxic (covalent binding to proteins and nucleic acids)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Glutathione detoxifies NAPQI (to cysteine and mercapturic acid conjugates)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N-acetylcysteine is synthesized to cysteine to improve glutathione stores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4165" y="5451929"/>
            <a:ext cx="338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Rumack</a:t>
            </a:r>
            <a:r>
              <a:rPr lang="en-US" dirty="0" smtClean="0"/>
              <a:t>-Matthew Nomogram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Amanita Poisoning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10-30% 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Treat with </a:t>
            </a:r>
            <a:r>
              <a:rPr lang="en-US" dirty="0" err="1" smtClean="0"/>
              <a:t>Silibinin</a:t>
            </a:r>
            <a:r>
              <a:rPr lang="en-US" dirty="0" smtClean="0"/>
              <a:t> or PCN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Wilson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Copper chelation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in liver failure, will likely need transplant (long-standing disease lends to poor hepatic reserve)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Acute Fatty Liver of Pregnancy (AFLP)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trimester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or without preeclampsia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Diagnose with biopsy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Deliver fetus (can consider plasma exchange until delivery)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Preeclampsia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HELLP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Deliver fetus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Budd-Chiari</a:t>
            </a:r>
          </a:p>
          <a:p>
            <a:pPr lvl="1"/>
            <a:r>
              <a:rPr lang="en-US" dirty="0" smtClean="0"/>
              <a:t>Hepatic venous thrombosis</a:t>
            </a:r>
          </a:p>
          <a:p>
            <a:pPr lvl="2"/>
            <a:r>
              <a:rPr lang="en-US" dirty="0" smtClean="0"/>
              <a:t>Usually from an underlying thrombotic diathesis (1/3 are idiopathic)</a:t>
            </a:r>
          </a:p>
          <a:p>
            <a:pPr lvl="2"/>
            <a:r>
              <a:rPr lang="en-US" dirty="0" smtClean="0"/>
              <a:t>Usually need occlusion of 2 hepatic veins</a:t>
            </a:r>
          </a:p>
          <a:p>
            <a:pPr lvl="2"/>
            <a:r>
              <a:rPr lang="en-US" dirty="0" smtClean="0"/>
              <a:t>Hepatomegaly, ascites, and </a:t>
            </a:r>
            <a:r>
              <a:rPr lang="en-US" dirty="0" err="1" smtClean="0"/>
              <a:t>abd</a:t>
            </a:r>
            <a:r>
              <a:rPr lang="en-US" dirty="0" smtClean="0"/>
              <a:t> pain</a:t>
            </a:r>
          </a:p>
          <a:p>
            <a:pPr lvl="1"/>
            <a:r>
              <a:rPr lang="en-US" dirty="0" smtClean="0"/>
              <a:t>Treat with TIPS (transplant may be </a:t>
            </a:r>
            <a:r>
              <a:rPr lang="en-US" dirty="0" smtClean="0"/>
              <a:t>necessary in 10-15%)</a:t>
            </a:r>
            <a:endParaRPr lang="en-US" dirty="0" smtClean="0"/>
          </a:p>
          <a:p>
            <a:pPr lvl="1"/>
            <a:r>
              <a:rPr lang="en-US" dirty="0" smtClean="0"/>
              <a:t>Often hypercoagulable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Simonetto</a:t>
            </a:r>
            <a:r>
              <a:rPr lang="en-US" sz="1400" dirty="0" smtClean="0"/>
              <a:t> et al.  ACG Guideline Disorders of the Hepatic and </a:t>
            </a:r>
            <a:r>
              <a:rPr lang="en-US" sz="1400" dirty="0"/>
              <a:t>Mesenteric Circulation. The American Journal of Gastroenterology: </a:t>
            </a:r>
            <a:r>
              <a:rPr lang="en-US" sz="1400" dirty="0">
                <a:hlinkClick r:id="rId2"/>
              </a:rPr>
              <a:t>January 2020 - Volume 115 - Issue 1 - p 18-40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50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Alcoholic 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90113"/>
            <a:ext cx="8596668" cy="6025012"/>
          </a:xfrm>
        </p:spPr>
        <p:txBody>
          <a:bodyPr>
            <a:normAutofit/>
          </a:bodyPr>
          <a:lstStyle/>
          <a:p>
            <a:r>
              <a:rPr lang="en-US" dirty="0" smtClean="0"/>
              <a:t>Occurs in about 10-20% of heavy drinkers</a:t>
            </a:r>
          </a:p>
          <a:p>
            <a:r>
              <a:rPr lang="en-US" dirty="0" smtClean="0"/>
              <a:t>Steatosis </a:t>
            </a:r>
            <a:r>
              <a:rPr lang="en-US" dirty="0" smtClean="0"/>
              <a:t>→Injury/</a:t>
            </a:r>
            <a:r>
              <a:rPr lang="en-US" dirty="0" err="1" smtClean="0"/>
              <a:t>Remodeling→Cirrhosis</a:t>
            </a:r>
            <a:r>
              <a:rPr lang="en-US" dirty="0" err="1"/>
              <a:t>→</a:t>
            </a:r>
            <a:r>
              <a:rPr lang="en-US" dirty="0" err="1" smtClean="0"/>
              <a:t>Portal</a:t>
            </a:r>
            <a:r>
              <a:rPr lang="en-US" dirty="0" smtClean="0"/>
              <a:t> Hypertension→</a:t>
            </a:r>
          </a:p>
          <a:p>
            <a:r>
              <a:rPr lang="en-US" dirty="0" smtClean="0"/>
              <a:t>Vague symptoms:  anorexia, fever, jaundice, diarrhea, </a:t>
            </a:r>
            <a:r>
              <a:rPr lang="en-US" dirty="0" err="1" smtClean="0"/>
              <a:t>abd</a:t>
            </a:r>
            <a:r>
              <a:rPr lang="en-US" dirty="0" smtClean="0"/>
              <a:t> pain, weakness, n/v</a:t>
            </a:r>
          </a:p>
          <a:p>
            <a:pPr fontAlgn="base"/>
            <a:r>
              <a:rPr lang="en-US" dirty="0" smtClean="0"/>
              <a:t>AST&gt;ALT</a:t>
            </a:r>
            <a:r>
              <a:rPr lang="en-US" dirty="0"/>
              <a:t>, Hypoalbuminemia, Hypertriglyceridemia, Leukocytosis with Thrombocytopenia</a:t>
            </a:r>
          </a:p>
          <a:p>
            <a:pPr lvl="1" fontAlgn="base"/>
            <a:r>
              <a:rPr lang="en-US" dirty="0"/>
              <a:t>Elevated </a:t>
            </a:r>
            <a:r>
              <a:rPr lang="en-US" dirty="0" err="1"/>
              <a:t>bili</a:t>
            </a:r>
            <a:r>
              <a:rPr lang="en-US" dirty="0"/>
              <a:t> and INR indicate severe AH or Cirrhosis</a:t>
            </a:r>
          </a:p>
          <a:p>
            <a:pPr fontAlgn="base"/>
            <a:r>
              <a:rPr lang="en-US" dirty="0" err="1"/>
              <a:t>Maddrey's</a:t>
            </a:r>
            <a:r>
              <a:rPr lang="en-US" dirty="0"/>
              <a:t> Discriminant Function (DF): [4.6 × (PT patient – PT control) + total bilirubin (mg/dl)] &gt;32 portends 50% mortality</a:t>
            </a:r>
          </a:p>
          <a:p>
            <a:pPr fontAlgn="base"/>
            <a:r>
              <a:rPr lang="en-US" dirty="0"/>
              <a:t>Treatment:  abstinence, nutritional </a:t>
            </a:r>
            <a:r>
              <a:rPr lang="en-US" dirty="0" smtClean="0"/>
              <a:t>support, weight loss, screen HCC q6months, screen for varices, infection evaluation (including paracentesis)</a:t>
            </a:r>
            <a:endParaRPr lang="en-US" dirty="0"/>
          </a:p>
          <a:p>
            <a:pPr lvl="1" fontAlgn="base"/>
            <a:r>
              <a:rPr lang="en-US" dirty="0"/>
              <a:t>Steroids if DF </a:t>
            </a:r>
            <a:r>
              <a:rPr lang="en-US" u="sng" dirty="0"/>
              <a:t>&gt;</a:t>
            </a:r>
            <a:r>
              <a:rPr lang="en-US" dirty="0"/>
              <a:t> 32; MELD </a:t>
            </a:r>
            <a:r>
              <a:rPr lang="en-US" u="sng" dirty="0"/>
              <a:t>&gt;</a:t>
            </a:r>
            <a:r>
              <a:rPr lang="en-US" dirty="0"/>
              <a:t> 21; Encephalopathy</a:t>
            </a:r>
          </a:p>
          <a:p>
            <a:pPr lvl="1" fontAlgn="base"/>
            <a:r>
              <a:rPr lang="en-US" dirty="0"/>
              <a:t>Prednisolone 40 mg/day x 28 days, taper over two to four weeks</a:t>
            </a:r>
          </a:p>
          <a:p>
            <a:pPr lvl="1" fontAlgn="base"/>
            <a:r>
              <a:rPr lang="en-US" dirty="0"/>
              <a:t>Check to see if “responder” </a:t>
            </a:r>
            <a:r>
              <a:rPr lang="en-US" dirty="0" smtClean="0"/>
              <a:t>at day </a:t>
            </a:r>
            <a:r>
              <a:rPr lang="en-US" dirty="0" smtClean="0"/>
              <a:t>7 (study in ‘16 suggests 4 days sufficient)</a:t>
            </a:r>
            <a:endParaRPr lang="en-US" dirty="0"/>
          </a:p>
          <a:p>
            <a:pPr lvl="2" fontAlgn="base"/>
            <a:r>
              <a:rPr lang="en-US" dirty="0" smtClean="0"/>
              <a:t>if </a:t>
            </a:r>
            <a:r>
              <a:rPr lang="en-US" dirty="0"/>
              <a:t>Lille score </a:t>
            </a:r>
            <a:r>
              <a:rPr lang="en-US" dirty="0" smtClean="0"/>
              <a:t>improves to</a:t>
            </a:r>
            <a:r>
              <a:rPr lang="en-US" dirty="0" smtClean="0"/>
              <a:t> &lt;0.45</a:t>
            </a:r>
            <a:r>
              <a:rPr lang="en-US" dirty="0"/>
              <a:t>, then steroids are </a:t>
            </a:r>
            <a:r>
              <a:rPr lang="en-US" dirty="0" smtClean="0"/>
              <a:t>working</a:t>
            </a:r>
          </a:p>
          <a:p>
            <a:pPr lvl="2" fontAlgn="base"/>
            <a:r>
              <a:rPr lang="en-US" dirty="0" smtClean="0"/>
              <a:t>Consider prophylactic </a:t>
            </a:r>
            <a:r>
              <a:rPr lang="en-US" dirty="0" err="1" smtClean="0"/>
              <a:t>abx</a:t>
            </a:r>
            <a:r>
              <a:rPr lang="en-US" dirty="0" smtClean="0"/>
              <a:t> and NAC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Singal</a:t>
            </a:r>
            <a:r>
              <a:rPr lang="en-US" sz="1400" dirty="0" smtClean="0"/>
              <a:t> et al.  ACG Guideline:  Alcoholic Liver Disease. </a:t>
            </a:r>
            <a:r>
              <a:rPr lang="en-US" sz="1400" dirty="0"/>
              <a:t>The American Journal of Gastroenterology: </a:t>
            </a:r>
            <a:r>
              <a:rPr lang="en-US" sz="1400" dirty="0">
                <a:hlinkClick r:id="rId2"/>
              </a:rPr>
              <a:t>February 2018 - Volume 113 - Issue 2 - p 175-194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91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3508" y="0"/>
            <a:ext cx="8596668" cy="1320800"/>
          </a:xfrm>
        </p:spPr>
        <p:txBody>
          <a:bodyPr/>
          <a:lstStyle/>
          <a:p>
            <a:r>
              <a:rPr lang="en-US" dirty="0"/>
              <a:t>Alcoholic Hepatitis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878"/>
            <a:ext cx="7358726" cy="5516891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94762" y="2853224"/>
            <a:ext cx="4497238" cy="15596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96378" y="5380672"/>
            <a:ext cx="37956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>
                <a:solidFill>
                  <a:schemeClr val="accent2">
                    <a:lumMod val="50000"/>
                  </a:schemeClr>
                </a:solidFill>
              </a:rPr>
              <a:t>Patients non-responsive to corticosteroids, ineligible for early LT, and with multiple organ failures may be considered for palliative therapy.</a:t>
            </a:r>
          </a:p>
        </p:txBody>
      </p:sp>
    </p:spTree>
    <p:extLst>
      <p:ext uri="{BB962C8B-B14F-4D97-AF65-F5344CB8AC3E}">
        <p14:creationId xmlns:p14="http://schemas.microsoft.com/office/powerpoint/2010/main" val="289662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GI Bleed - Variceal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0400"/>
            <a:ext cx="9092242" cy="567438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ADMIT TO ICU</a:t>
            </a:r>
          </a:p>
          <a:p>
            <a:r>
              <a:rPr lang="en-US" dirty="0" smtClean="0"/>
              <a:t>Mortality </a:t>
            </a:r>
            <a:r>
              <a:rPr lang="en-US" dirty="0" smtClean="0"/>
              <a:t>of 20-35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Esophageal and Gastric</a:t>
            </a:r>
            <a:endParaRPr lang="en-US" dirty="0" smtClean="0"/>
          </a:p>
          <a:p>
            <a:r>
              <a:rPr lang="en-US" dirty="0" smtClean="0"/>
              <a:t>2 large bore </a:t>
            </a:r>
            <a:r>
              <a:rPr lang="en-US" dirty="0" smtClean="0"/>
              <a:t>IVs</a:t>
            </a:r>
            <a:endParaRPr lang="en-US" dirty="0" smtClean="0"/>
          </a:p>
          <a:p>
            <a:r>
              <a:rPr lang="en-US" dirty="0" smtClean="0"/>
              <a:t>Low transfusion threshold </a:t>
            </a:r>
            <a:endParaRPr lang="en-US" dirty="0" smtClean="0"/>
          </a:p>
          <a:p>
            <a:pPr lvl="1"/>
            <a:r>
              <a:rPr lang="en-US" dirty="0" smtClean="0"/>
              <a:t>Goal </a:t>
            </a:r>
            <a:r>
              <a:rPr lang="en-US" dirty="0" err="1" smtClean="0"/>
              <a:t>Hgb</a:t>
            </a:r>
            <a:r>
              <a:rPr lang="en-US" dirty="0" smtClean="0"/>
              <a:t> 8 (avoid crystalloids)</a:t>
            </a:r>
          </a:p>
          <a:p>
            <a:pPr lvl="1"/>
            <a:r>
              <a:rPr lang="en-US" dirty="0" smtClean="0"/>
              <a:t>INR </a:t>
            </a:r>
            <a:r>
              <a:rPr lang="en-US" dirty="0"/>
              <a:t>correlates poorly with thrombin generation and risk of bleeding in patients with </a:t>
            </a:r>
            <a:r>
              <a:rPr lang="en-US" dirty="0" smtClean="0"/>
              <a:t>cirrhosis</a:t>
            </a:r>
            <a:endParaRPr lang="en-US" dirty="0" smtClean="0"/>
          </a:p>
          <a:p>
            <a:r>
              <a:rPr lang="en-US" dirty="0" smtClean="0"/>
              <a:t>Octreotide </a:t>
            </a:r>
            <a:r>
              <a:rPr lang="en-US" dirty="0" err="1" smtClean="0"/>
              <a:t>gtt</a:t>
            </a:r>
            <a:r>
              <a:rPr lang="en-US" dirty="0" smtClean="0"/>
              <a:t> 50mcg bolus followed by 50mcg/</a:t>
            </a:r>
            <a:r>
              <a:rPr lang="en-US" dirty="0" err="1" smtClean="0"/>
              <a:t>hr</a:t>
            </a:r>
            <a:r>
              <a:rPr lang="en-US" dirty="0" smtClean="0"/>
              <a:t> x </a:t>
            </a:r>
            <a:r>
              <a:rPr lang="en-US" dirty="0" smtClean="0"/>
              <a:t>3-5days</a:t>
            </a:r>
          </a:p>
          <a:p>
            <a:pPr lvl="1"/>
            <a:r>
              <a:rPr lang="en-US" dirty="0"/>
              <a:t>Decreases portal and collateral </a:t>
            </a:r>
            <a:r>
              <a:rPr lang="en-US" dirty="0" smtClean="0"/>
              <a:t>pressures (decreases </a:t>
            </a:r>
            <a:r>
              <a:rPr lang="en-US" dirty="0" err="1" smtClean="0"/>
              <a:t>rebleeding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Vasopressin </a:t>
            </a:r>
            <a:r>
              <a:rPr lang="en-US" dirty="0"/>
              <a:t>IV infusion of 0.2–0.4 units/minute </a:t>
            </a:r>
            <a:endParaRPr lang="en-US" dirty="0" smtClean="0"/>
          </a:p>
          <a:p>
            <a:pPr lvl="1"/>
            <a:r>
              <a:rPr lang="en-US" dirty="0" smtClean="0"/>
              <a:t>?Nitroglycerin (study in ‘82)</a:t>
            </a:r>
            <a:endParaRPr lang="en-US" dirty="0" smtClean="0"/>
          </a:p>
          <a:p>
            <a:r>
              <a:rPr lang="en-US" dirty="0" smtClean="0"/>
              <a:t>7 days of </a:t>
            </a:r>
            <a:r>
              <a:rPr lang="en-US" dirty="0" err="1" smtClean="0"/>
              <a:t>Norfloxacin</a:t>
            </a:r>
            <a:r>
              <a:rPr lang="en-US" dirty="0" smtClean="0"/>
              <a:t> or Ciprofloxacin with underlying cirrhosis </a:t>
            </a:r>
          </a:p>
          <a:p>
            <a:pPr lvl="1"/>
            <a:r>
              <a:rPr lang="en-US" dirty="0" smtClean="0"/>
              <a:t>Decreases infectious complications and </a:t>
            </a:r>
            <a:r>
              <a:rPr lang="en-US" dirty="0" err="1" smtClean="0"/>
              <a:t>rebleed</a:t>
            </a:r>
            <a:r>
              <a:rPr lang="en-US" dirty="0" smtClean="0"/>
              <a:t> AND SURVIVAL BENEFIT</a:t>
            </a:r>
            <a:endParaRPr lang="en-US" dirty="0" smtClean="0"/>
          </a:p>
          <a:p>
            <a:pPr lvl="1"/>
            <a:r>
              <a:rPr lang="en-US" dirty="0" smtClean="0"/>
              <a:t>Consider Ceftriaxone in places with high fluoroquinolone </a:t>
            </a:r>
            <a:r>
              <a:rPr lang="en-US" dirty="0" smtClean="0"/>
              <a:t>resistance		</a:t>
            </a:r>
            <a:endParaRPr lang="en-US" dirty="0" smtClean="0"/>
          </a:p>
          <a:p>
            <a:r>
              <a:rPr lang="en-US" dirty="0" smtClean="0"/>
              <a:t>EVL within 12 hours (consider intubation)</a:t>
            </a:r>
          </a:p>
          <a:p>
            <a:pPr lvl="1"/>
            <a:r>
              <a:rPr lang="en-US" dirty="0" smtClean="0"/>
              <a:t>Ligation for Esophageal, + PPI (ulcers often develop)</a:t>
            </a:r>
          </a:p>
          <a:p>
            <a:pPr lvl="1"/>
            <a:r>
              <a:rPr lang="en-US" dirty="0" smtClean="0"/>
              <a:t>Tissue Adhesive for Gastric</a:t>
            </a:r>
          </a:p>
          <a:p>
            <a:r>
              <a:rPr lang="en-US" dirty="0" smtClean="0"/>
              <a:t>Balloon </a:t>
            </a:r>
            <a:r>
              <a:rPr lang="en-US" dirty="0" smtClean="0"/>
              <a:t>Tamponade</a:t>
            </a:r>
          </a:p>
          <a:p>
            <a:pPr lvl="1"/>
            <a:r>
              <a:rPr lang="en-US" dirty="0" smtClean="0"/>
              <a:t>Short-term bridge (can </a:t>
            </a:r>
            <a:r>
              <a:rPr lang="en-US" dirty="0" err="1" smtClean="0"/>
              <a:t>necrose</a:t>
            </a:r>
            <a:r>
              <a:rPr lang="en-US" dirty="0" smtClean="0"/>
              <a:t> the esophagus)</a:t>
            </a:r>
          </a:p>
          <a:p>
            <a:r>
              <a:rPr lang="en-US" dirty="0" smtClean="0"/>
              <a:t>TIPS</a:t>
            </a:r>
          </a:p>
          <a:p>
            <a:pPr lvl="1"/>
            <a:r>
              <a:rPr lang="en-US" dirty="0" err="1" smtClean="0"/>
              <a:t>Refactory</a:t>
            </a:r>
            <a:r>
              <a:rPr lang="en-US" dirty="0" smtClean="0"/>
              <a:t> bleeding</a:t>
            </a:r>
          </a:p>
          <a:p>
            <a:r>
              <a:rPr lang="en-US" dirty="0" smtClean="0"/>
              <a:t>?TPO-receptor agonists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/>
              <a:t>eltrombopag</a:t>
            </a:r>
            <a:r>
              <a:rPr lang="en-US" dirty="0"/>
              <a:t>, </a:t>
            </a:r>
            <a:r>
              <a:rPr lang="en-US" dirty="0" err="1"/>
              <a:t>lusutrombopag</a:t>
            </a:r>
            <a:r>
              <a:rPr lang="en-US" dirty="0"/>
              <a:t>, and </a:t>
            </a:r>
            <a:r>
              <a:rPr lang="en-US" dirty="0" err="1"/>
              <a:t>avatrombopag</a:t>
            </a:r>
            <a:r>
              <a:rPr lang="en-US" dirty="0"/>
              <a:t>) have demonstrated to effectively stimulate </a:t>
            </a:r>
            <a:r>
              <a:rPr lang="en-US" dirty="0" err="1"/>
              <a:t>thrombopoiesis</a:t>
            </a:r>
            <a:r>
              <a:rPr lang="en-US" dirty="0"/>
              <a:t> in patients with cirrhosis and thrombocytopenia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Garcia-</a:t>
            </a:r>
            <a:r>
              <a:rPr lang="en-US" sz="1400" dirty="0" err="1" smtClean="0"/>
              <a:t>Tsao</a:t>
            </a:r>
            <a:r>
              <a:rPr lang="en-US" sz="1400" dirty="0" smtClean="0"/>
              <a:t>.  Prevention and Management of Gastroesophageal Varices and </a:t>
            </a:r>
            <a:r>
              <a:rPr lang="en-US" sz="1400" dirty="0" err="1" smtClean="0"/>
              <a:t>Variceal</a:t>
            </a:r>
            <a:r>
              <a:rPr lang="en-US" sz="1400" dirty="0" smtClean="0"/>
              <a:t> Hemorrhage in </a:t>
            </a:r>
            <a:r>
              <a:rPr lang="en-US" sz="1400" dirty="0" err="1" smtClean="0"/>
              <a:t>Cirrhoiss</a:t>
            </a:r>
            <a:r>
              <a:rPr lang="en-US" sz="1400" dirty="0"/>
              <a:t>. American Journal of Gastroenterology: </a:t>
            </a:r>
            <a:r>
              <a:rPr lang="en-US" sz="1400" dirty="0">
                <a:hlinkClick r:id="rId2"/>
              </a:rPr>
              <a:t>September 2007 - Volume 102 - Issue 9 - p 2086-2102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52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Bleed - Variceal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5192" y="217269"/>
            <a:ext cx="6397113" cy="6324793"/>
          </a:xfrm>
          <a:prstGeom prst="rect">
            <a:avLst/>
          </a:prstGeom>
        </p:spPr>
      </p:pic>
      <p:sp>
        <p:nvSpPr>
          <p:cNvPr id="3" name="AutoShape 2" descr="Transjugular intrahepatic portosystemic shunt (TIPS) Information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160589"/>
            <a:ext cx="4786558" cy="38292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Mallet </a:t>
            </a:r>
            <a:r>
              <a:rPr lang="en-US" sz="1400" dirty="0" err="1" smtClean="0"/>
              <a:t>etal</a:t>
            </a:r>
            <a:r>
              <a:rPr lang="en-US" sz="1400" dirty="0" smtClean="0"/>
              <a:t>.  </a:t>
            </a:r>
            <a:r>
              <a:rPr lang="en-US" sz="1400" dirty="0" err="1" smtClean="0"/>
              <a:t>Variceal</a:t>
            </a:r>
            <a:r>
              <a:rPr lang="en-US" sz="1400" dirty="0" smtClean="0"/>
              <a:t> Bleeding in Cirrhotic Patients. </a:t>
            </a:r>
            <a:r>
              <a:rPr lang="sv-SE" sz="1400" dirty="0">
                <a:hlinkClick r:id="rId4"/>
              </a:rPr>
              <a:t>Gastroenterol Rep (Oxf)</a:t>
            </a:r>
            <a:r>
              <a:rPr lang="sv-SE" sz="1400" dirty="0"/>
              <a:t>. 2017 Aug; 5(3): 185–192. 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3985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Bleed – </a:t>
            </a:r>
            <a:r>
              <a:rPr lang="en-US" dirty="0" err="1" smtClean="0"/>
              <a:t>Variceal</a:t>
            </a:r>
            <a:r>
              <a:rPr lang="en-US" dirty="0" smtClean="0"/>
              <a:t>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 ALL pts with cirrhosis (EGD)</a:t>
            </a:r>
          </a:p>
          <a:p>
            <a:r>
              <a:rPr lang="en-US" dirty="0"/>
              <a:t>P</a:t>
            </a:r>
            <a:r>
              <a:rPr lang="en-US" dirty="0" smtClean="0"/>
              <a:t>atients </a:t>
            </a:r>
            <a:r>
              <a:rPr lang="en-US" dirty="0"/>
              <a:t>with compensated cirrhosis 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varices on screening </a:t>
            </a:r>
            <a:r>
              <a:rPr lang="en-US" dirty="0" smtClean="0"/>
              <a:t>endoscopy - EGD </a:t>
            </a:r>
            <a:r>
              <a:rPr lang="en-US" dirty="0"/>
              <a:t>should be repeated in 2–3 years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/>
              <a:t>varices, the EGD should be repeated in 1–2 years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Decompensated </a:t>
            </a:r>
            <a:r>
              <a:rPr lang="en-US" dirty="0"/>
              <a:t>cirrhosis, EGD should be repeated at yearly </a:t>
            </a:r>
            <a:r>
              <a:rPr lang="en-US" dirty="0" smtClean="0"/>
              <a:t>intervals</a:t>
            </a:r>
          </a:p>
          <a:p>
            <a:r>
              <a:rPr lang="en-US" dirty="0" smtClean="0"/>
              <a:t>Small Varices / High-risk patients should be on a non-selective BB </a:t>
            </a:r>
          </a:p>
          <a:p>
            <a:pPr lvl="1"/>
            <a:r>
              <a:rPr lang="en-US" dirty="0" smtClean="0"/>
              <a:t>Child </a:t>
            </a:r>
            <a:r>
              <a:rPr lang="en-US" dirty="0"/>
              <a:t>B/C or presence of red wale marks on </a:t>
            </a:r>
            <a:r>
              <a:rPr lang="en-US" dirty="0" smtClean="0"/>
              <a:t>varices</a:t>
            </a:r>
          </a:p>
          <a:p>
            <a:r>
              <a:rPr lang="en-US" dirty="0" smtClean="0"/>
              <a:t>Medium/Large Varices should be on a non-selective BB or have EVL (endoscopic </a:t>
            </a:r>
            <a:r>
              <a:rPr lang="en-US" dirty="0" err="1" smtClean="0"/>
              <a:t>variceal</a:t>
            </a:r>
            <a:r>
              <a:rPr lang="en-US" dirty="0" smtClean="0"/>
              <a:t> ligation)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27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Bleed - Upper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Ulcers occur in 1.5-8.5% of pts with critical illness</a:t>
            </a:r>
          </a:p>
          <a:p>
            <a:pPr lvl="1"/>
            <a:r>
              <a:rPr lang="en-US" dirty="0" smtClean="0"/>
              <a:t>Risks are mechanical ventilation &gt;48h; </a:t>
            </a:r>
            <a:r>
              <a:rPr lang="en-US" dirty="0" err="1" smtClean="0"/>
              <a:t>Plt</a:t>
            </a:r>
            <a:r>
              <a:rPr lang="en-US" dirty="0" smtClean="0"/>
              <a:t> &lt;50K, INR&gt;1.5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Mallory-Weiss; </a:t>
            </a:r>
            <a:r>
              <a:rPr lang="en-US" dirty="0" err="1" smtClean="0"/>
              <a:t>Aortoenteric</a:t>
            </a:r>
            <a:r>
              <a:rPr lang="en-US" dirty="0" smtClean="0"/>
              <a:t> fistula (graft pts); Tumor (&lt;3%)</a:t>
            </a:r>
          </a:p>
          <a:p>
            <a:r>
              <a:rPr lang="en-US" dirty="0" smtClean="0"/>
              <a:t>2L bore IVs with IVF (</a:t>
            </a:r>
            <a:r>
              <a:rPr lang="en-US" dirty="0" err="1" smtClean="0"/>
              <a:t>cystalloid</a:t>
            </a:r>
            <a:r>
              <a:rPr lang="en-US" dirty="0" smtClean="0"/>
              <a:t>)</a:t>
            </a:r>
          </a:p>
          <a:p>
            <a:r>
              <a:rPr lang="en-US" dirty="0" smtClean="0"/>
              <a:t>PPI</a:t>
            </a:r>
            <a:endParaRPr lang="en-US" dirty="0" smtClean="0"/>
          </a:p>
          <a:p>
            <a:r>
              <a:rPr lang="en-US" dirty="0" smtClean="0"/>
              <a:t>Transfuse if </a:t>
            </a:r>
            <a:r>
              <a:rPr lang="en-US" dirty="0" err="1" smtClean="0"/>
              <a:t>Hgb</a:t>
            </a:r>
            <a:r>
              <a:rPr lang="en-US" dirty="0" smtClean="0"/>
              <a:t> &lt;7 (or if actively bleeding or if concern for comorbidities)</a:t>
            </a:r>
          </a:p>
          <a:p>
            <a:pPr lvl="1"/>
            <a:r>
              <a:rPr lang="en-US" dirty="0" smtClean="0"/>
              <a:t>Patients with restrictive-strategy </a:t>
            </a:r>
            <a:r>
              <a:rPr lang="en-US" dirty="0" err="1" smtClean="0"/>
              <a:t>rebleed</a:t>
            </a:r>
            <a:r>
              <a:rPr lang="en-US" dirty="0" smtClean="0"/>
              <a:t> less and have decreased mortality (worst in Child-Pugh Class A/B)</a:t>
            </a:r>
          </a:p>
          <a:p>
            <a:r>
              <a:rPr lang="en-US" dirty="0" smtClean="0"/>
              <a:t>Correct INR</a:t>
            </a:r>
          </a:p>
          <a:p>
            <a:r>
              <a:rPr lang="en-US" dirty="0" smtClean="0"/>
              <a:t>Endoscopy </a:t>
            </a:r>
            <a:r>
              <a:rPr lang="en-US" dirty="0" smtClean="0"/>
              <a:t>within 24 hours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271551"/>
            <a:ext cx="12085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Sachar, et al.  Intermittent </a:t>
            </a:r>
            <a:r>
              <a:rPr lang="en-US" sz="1400" dirty="0"/>
              <a:t>vs continuous proton pump inhibitor therapy for high-risk bleeding ulcers: a systematic review and </a:t>
            </a:r>
            <a:r>
              <a:rPr lang="en-US" sz="1400" dirty="0" smtClean="0"/>
              <a:t>meta-analysis.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JAMA. </a:t>
            </a:r>
            <a:r>
              <a:rPr lang="en-US" sz="1400" dirty="0" smtClean="0"/>
              <a:t>2014 </a:t>
            </a:r>
            <a:r>
              <a:rPr lang="en-US" sz="1400" dirty="0"/>
              <a:t>Nov;174(11):1755-62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35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5721"/>
            <a:ext cx="8596668" cy="5512279"/>
          </a:xfrm>
        </p:spPr>
        <p:txBody>
          <a:bodyPr>
            <a:normAutofit/>
          </a:bodyPr>
          <a:lstStyle/>
          <a:p>
            <a:r>
              <a:rPr lang="en-US" dirty="0" smtClean="0"/>
              <a:t>Blood Flow: </a:t>
            </a:r>
          </a:p>
          <a:p>
            <a:pPr lvl="1"/>
            <a:r>
              <a:rPr lang="en-US" dirty="0" smtClean="0"/>
              <a:t>1/3 from hepatic artery (from the heart)</a:t>
            </a:r>
          </a:p>
          <a:p>
            <a:pPr lvl="2"/>
            <a:r>
              <a:rPr lang="en-US" dirty="0" smtClean="0"/>
              <a:t>increases flow ~25% in shock states, maintaining oxygen perfusion to the liver even in shock until blood losses are down 30%</a:t>
            </a:r>
          </a:p>
          <a:p>
            <a:pPr lvl="1"/>
            <a:r>
              <a:rPr lang="en-US" dirty="0" smtClean="0"/>
              <a:t>2/3 from portal venous system (from the small intestine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Carries blood from the entire GI tract (except upper esophagus and distal rectum), </a:t>
            </a:r>
            <a:r>
              <a:rPr lang="en-US" dirty="0" err="1" smtClean="0"/>
              <a:t>pancrease</a:t>
            </a:r>
            <a:r>
              <a:rPr lang="en-US" dirty="0" smtClean="0"/>
              <a:t>, gallbladder, and spleen to the liver</a:t>
            </a:r>
          </a:p>
          <a:p>
            <a:pPr lvl="2"/>
            <a:r>
              <a:rPr lang="en-US" dirty="0" smtClean="0"/>
              <a:t>Drain into hepatic sinusoids </a:t>
            </a:r>
            <a:r>
              <a:rPr lang="en-US" dirty="0" smtClean="0">
                <a:sym typeface="Wingdings" panose="05000000000000000000" pitchFamily="2" charset="2"/>
              </a:rPr>
              <a:t> IVC  hepatic veins</a:t>
            </a:r>
            <a:endParaRPr lang="en-US" dirty="0" smtClean="0"/>
          </a:p>
          <a:p>
            <a:r>
              <a:rPr lang="en-US" dirty="0" smtClean="0"/>
              <a:t>Cells:  </a:t>
            </a:r>
          </a:p>
          <a:p>
            <a:pPr lvl="1"/>
            <a:r>
              <a:rPr lang="en-US" dirty="0" smtClean="0"/>
              <a:t>60% Hepatocytes </a:t>
            </a:r>
          </a:p>
          <a:p>
            <a:pPr lvl="1"/>
            <a:r>
              <a:rPr lang="en-US" dirty="0" smtClean="0"/>
              <a:t>30% </a:t>
            </a:r>
            <a:r>
              <a:rPr lang="en-US" dirty="0" err="1" smtClean="0"/>
              <a:t>Kupffer</a:t>
            </a:r>
            <a:r>
              <a:rPr lang="en-US" dirty="0" smtClean="0"/>
              <a:t> cells (macrophages that produce inflammatory mediators), Endothelial Sinusoidal cells, Neutrophils, and Mononuclear cells</a:t>
            </a:r>
          </a:p>
          <a:p>
            <a:r>
              <a:rPr lang="en-US" dirty="0" smtClean="0"/>
              <a:t>Synthesizes proteins including clotting factors, Stores vitamins, Filters, </a:t>
            </a:r>
            <a:r>
              <a:rPr lang="en-US" dirty="0" smtClean="0"/>
              <a:t>Excretes, Gluconeogenesis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30" y="120770"/>
            <a:ext cx="3058295" cy="328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Simonetto</a:t>
            </a:r>
            <a:r>
              <a:rPr lang="en-US" sz="1400" dirty="0" smtClean="0"/>
              <a:t> et al.  ACG Guideline Disorders of the Hepatic and </a:t>
            </a:r>
            <a:r>
              <a:rPr lang="en-US" sz="1400" dirty="0"/>
              <a:t>Mesenteric Circulation. The American Journal of Gastroenterology: </a:t>
            </a:r>
            <a:r>
              <a:rPr lang="en-US" sz="1400" dirty="0">
                <a:hlinkClick r:id="rId3"/>
              </a:rPr>
              <a:t>January 2020 - Volume 115 - Issue 1 - p 18-40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27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65" y="0"/>
            <a:ext cx="8596668" cy="1320800"/>
          </a:xfrm>
        </p:spPr>
        <p:txBody>
          <a:bodyPr/>
          <a:lstStyle/>
          <a:p>
            <a:r>
              <a:rPr lang="en-US" dirty="0" smtClean="0"/>
              <a:t>ULCER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5822"/>
            <a:ext cx="8182664" cy="54753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Prep with Erythromycin (</a:t>
            </a:r>
            <a:r>
              <a:rPr lang="en-US" i="1" dirty="0"/>
              <a:t>250 mg ∼30 min before </a:t>
            </a:r>
            <a:r>
              <a:rPr lang="en-US" i="1" dirty="0" smtClean="0"/>
              <a:t>endoscopy)</a:t>
            </a:r>
            <a:endParaRPr lang="en-US" dirty="0" smtClean="0"/>
          </a:p>
          <a:p>
            <a:r>
              <a:rPr lang="en-US" dirty="0" smtClean="0"/>
              <a:t>NG lavage not recommended</a:t>
            </a:r>
          </a:p>
          <a:p>
            <a:r>
              <a:rPr lang="en-US" dirty="0" smtClean="0"/>
              <a:t>PPI (</a:t>
            </a:r>
            <a:r>
              <a:rPr lang="en-US" i="1" dirty="0"/>
              <a:t>80 mg bolus followed by 8 mg/h </a:t>
            </a:r>
            <a:r>
              <a:rPr lang="en-US" i="1" dirty="0" smtClean="0"/>
              <a:t>infusion)</a:t>
            </a:r>
          </a:p>
          <a:p>
            <a:pPr lvl="1"/>
            <a:r>
              <a:rPr lang="en-US" i="1" dirty="0" smtClean="0"/>
              <a:t>Administer until endoscopy (decreases level of bleeding and risk of </a:t>
            </a:r>
            <a:r>
              <a:rPr lang="en-US" i="1" dirty="0" err="1" smtClean="0"/>
              <a:t>rebleeding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Continue infusion for 72 hours in patients with active bleeding, visible vessel, or adherent clot</a:t>
            </a:r>
          </a:p>
          <a:p>
            <a:pPr lvl="2"/>
            <a:r>
              <a:rPr lang="en-US" i="1" dirty="0" smtClean="0"/>
              <a:t>Consider BID dosing rather than continuous infusion</a:t>
            </a:r>
          </a:p>
          <a:p>
            <a:r>
              <a:rPr lang="en-US" dirty="0" smtClean="0"/>
              <a:t>Endoscopy </a:t>
            </a:r>
            <a:r>
              <a:rPr lang="en-US" dirty="0"/>
              <a:t>within 24 h of admission, following resuscitative efforts to optimize hemodynamic parameters and other medical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/>
              <a:t>High-risk pts should be scoped within 12 h</a:t>
            </a:r>
          </a:p>
          <a:p>
            <a:pPr lvl="2"/>
            <a:r>
              <a:rPr lang="en-US" i="1" dirty="0"/>
              <a:t>tachycardia, hypotension, bloody emesis or NG aspirate in </a:t>
            </a:r>
            <a:r>
              <a:rPr lang="en-US" i="1" dirty="0" smtClean="0"/>
              <a:t>hospital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further bleeding occurs after a second endoscopic therapeutic session, surgery or interventional radiology with </a:t>
            </a:r>
            <a:r>
              <a:rPr lang="en-US" dirty="0" err="1"/>
              <a:t>transcathether</a:t>
            </a:r>
            <a:r>
              <a:rPr lang="en-US" dirty="0"/>
              <a:t> arterial embolization is generally employed</a:t>
            </a:r>
            <a:endParaRPr lang="en-US" dirty="0" smtClean="0"/>
          </a:p>
          <a:p>
            <a:r>
              <a:rPr lang="en-US" dirty="0" smtClean="0"/>
              <a:t>Stigmata of bleeding (in </a:t>
            </a:r>
            <a:r>
              <a:rPr lang="en-US" dirty="0"/>
              <a:t>descending risk of further </a:t>
            </a:r>
            <a:r>
              <a:rPr lang="en-US" dirty="0" smtClean="0"/>
              <a:t>bleeding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active spurting</a:t>
            </a:r>
          </a:p>
          <a:p>
            <a:pPr lvl="1"/>
            <a:r>
              <a:rPr lang="en-US" dirty="0" smtClean="0"/>
              <a:t>non-bleeding </a:t>
            </a:r>
            <a:r>
              <a:rPr lang="en-US" dirty="0"/>
              <a:t>visible </a:t>
            </a:r>
            <a:r>
              <a:rPr lang="en-US" dirty="0" smtClean="0"/>
              <a:t>vessel</a:t>
            </a:r>
          </a:p>
          <a:p>
            <a:pPr lvl="1"/>
            <a:r>
              <a:rPr lang="en-US" dirty="0" smtClean="0"/>
              <a:t>active oozing</a:t>
            </a:r>
          </a:p>
          <a:p>
            <a:pPr lvl="1"/>
            <a:r>
              <a:rPr lang="en-US" dirty="0" smtClean="0"/>
              <a:t>adherent clot</a:t>
            </a:r>
          </a:p>
          <a:p>
            <a:pPr lvl="1"/>
            <a:r>
              <a:rPr lang="en-US" dirty="0" smtClean="0"/>
              <a:t>flat </a:t>
            </a:r>
            <a:r>
              <a:rPr lang="en-US" dirty="0"/>
              <a:t>pigmented </a:t>
            </a:r>
            <a:r>
              <a:rPr lang="en-US" dirty="0" smtClean="0"/>
              <a:t>spot</a:t>
            </a:r>
          </a:p>
          <a:p>
            <a:pPr lvl="1"/>
            <a:r>
              <a:rPr lang="en-US" dirty="0" smtClean="0"/>
              <a:t>clean </a:t>
            </a:r>
            <a:r>
              <a:rPr lang="en-US" dirty="0"/>
              <a:t>base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64" y="48122"/>
            <a:ext cx="3905250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64" y="4910233"/>
            <a:ext cx="5429250" cy="1885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72963"/>
            <a:ext cx="647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Laine</a:t>
            </a:r>
            <a:r>
              <a:rPr lang="en-US" sz="1400" dirty="0" smtClean="0"/>
              <a:t> et al.  Management of Patients with </a:t>
            </a:r>
            <a:r>
              <a:rPr lang="en-US" sz="1400" dirty="0"/>
              <a:t>Ulcer Bleeding. </a:t>
            </a:r>
            <a:r>
              <a:rPr lang="en-US" sz="1400" i="1" dirty="0"/>
              <a:t>American Journal of Gastroenterology</a:t>
            </a:r>
            <a:r>
              <a:rPr lang="en-US" sz="1400" dirty="0"/>
              <a:t>: </a:t>
            </a:r>
            <a:r>
              <a:rPr lang="en-US" sz="1400" dirty="0">
                <a:hlinkClick r:id="rId4"/>
              </a:rPr>
              <a:t>March 2012 - Volume 107 - Issue 3 - p 345-360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6238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310" y="6331108"/>
            <a:ext cx="25558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119" y="6429395"/>
            <a:ext cx="7019925" cy="363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9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 Unicode MS" panose="020B0604020202020204" pitchFamily="34" charset="-128"/>
              </a:rPr>
              <a:t>Villanueva C et al. N </a:t>
            </a:r>
            <a:r>
              <a:rPr lang="en-US" alt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 Unicode MS" panose="020B0604020202020204" pitchFamily="34" charset="-128"/>
              </a:rPr>
              <a:t>Engl</a:t>
            </a:r>
            <a:r>
              <a:rPr lang="en-US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 Unicode MS" panose="020B0604020202020204" pitchFamily="34" charset="-128"/>
              </a:rPr>
              <a:t> J Med 2013;368:11-21.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977127"/>
            <a:ext cx="5497513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57201" y="11927"/>
            <a:ext cx="9144000" cy="7318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 Unicode MS" panose="020B0604020202020204" pitchFamily="34" charset="-128"/>
              </a:rPr>
              <a:t>Rate of Survival, According to Subgroup.</a:t>
            </a:r>
          </a:p>
        </p:txBody>
      </p:sp>
    </p:spTree>
    <p:extLst>
      <p:ext uri="{BB962C8B-B14F-4D97-AF65-F5344CB8AC3E}">
        <p14:creationId xmlns:p14="http://schemas.microsoft.com/office/powerpoint/2010/main" val="28035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UGIB D/C FROM 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urea nitrogen</a:t>
            </a:r>
            <a:r>
              <a:rPr lang="en-US" dirty="0"/>
              <a:t> &lt;</a:t>
            </a:r>
            <a:r>
              <a:rPr lang="en-US" i="1" dirty="0"/>
              <a:t>18.2 </a:t>
            </a:r>
            <a:r>
              <a:rPr lang="en-US" i="1" dirty="0" smtClean="0"/>
              <a:t>mg/dl</a:t>
            </a:r>
          </a:p>
          <a:p>
            <a:r>
              <a:rPr lang="en-US" i="1" dirty="0" smtClean="0"/>
              <a:t>hemoglobin</a:t>
            </a:r>
            <a:r>
              <a:rPr lang="en-US" dirty="0" smtClean="0"/>
              <a:t> </a:t>
            </a:r>
            <a:r>
              <a:rPr lang="en-US" dirty="0"/>
              <a:t>≥</a:t>
            </a:r>
            <a:r>
              <a:rPr lang="en-US" i="1" dirty="0"/>
              <a:t>13.0 g/dl for men (12.0 g/dl for </a:t>
            </a:r>
            <a:r>
              <a:rPr lang="en-US" i="1" dirty="0" smtClean="0"/>
              <a:t>women)</a:t>
            </a:r>
          </a:p>
          <a:p>
            <a:r>
              <a:rPr lang="en-US" i="1" dirty="0" smtClean="0"/>
              <a:t>systolic </a:t>
            </a:r>
            <a:r>
              <a:rPr lang="en-US" i="1" dirty="0"/>
              <a:t>blood pressure</a:t>
            </a:r>
            <a:r>
              <a:rPr lang="en-US" dirty="0"/>
              <a:t> ≥</a:t>
            </a:r>
            <a:r>
              <a:rPr lang="en-US" i="1" dirty="0"/>
              <a:t>110 mm </a:t>
            </a:r>
            <a:r>
              <a:rPr lang="en-US" i="1" dirty="0" smtClean="0"/>
              <a:t>Hg</a:t>
            </a:r>
          </a:p>
          <a:p>
            <a:r>
              <a:rPr lang="en-US" i="1" dirty="0" smtClean="0"/>
              <a:t>pulse</a:t>
            </a:r>
            <a:r>
              <a:rPr lang="en-US" dirty="0" smtClean="0"/>
              <a:t> </a:t>
            </a:r>
            <a:r>
              <a:rPr lang="en-US" dirty="0"/>
              <a:t>&lt;</a:t>
            </a:r>
            <a:r>
              <a:rPr lang="en-US" i="1" dirty="0"/>
              <a:t>100 </a:t>
            </a:r>
            <a:r>
              <a:rPr lang="en-US" i="1" dirty="0" smtClean="0"/>
              <a:t>beats/min</a:t>
            </a:r>
          </a:p>
          <a:p>
            <a:r>
              <a:rPr lang="en-US" i="1" dirty="0" smtClean="0"/>
              <a:t>absence </a:t>
            </a:r>
            <a:r>
              <a:rPr lang="en-US" i="1" dirty="0"/>
              <a:t>of melena, syncope, cardiac failure, and liver </a:t>
            </a:r>
            <a:r>
              <a:rPr lang="en-US" i="1" dirty="0" smtClean="0"/>
              <a:t>disease</a:t>
            </a:r>
          </a:p>
          <a:p>
            <a:pPr lvl="1"/>
            <a:r>
              <a:rPr lang="en-US" dirty="0" smtClean="0"/>
              <a:t>&lt;</a:t>
            </a:r>
            <a:r>
              <a:rPr lang="en-US" i="1" dirty="0" smtClean="0"/>
              <a:t>1</a:t>
            </a:r>
            <a:r>
              <a:rPr lang="en-US" dirty="0"/>
              <a:t>% </a:t>
            </a:r>
            <a:r>
              <a:rPr lang="en-US" i="1" dirty="0"/>
              <a:t>chance of requiring intervention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144" y="-11345"/>
            <a:ext cx="5169856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33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Bleed- Lower</a:t>
            </a:r>
            <a:endParaRPr lang="en-US" dirty="0"/>
          </a:p>
        </p:txBody>
      </p:sp>
      <p:pic>
        <p:nvPicPr>
          <p:cNvPr id="5122" name="Picture 2" descr="http://www.ahcmedia.com/ext/resources/images/ahc/ahcimg_36/emr08182008_table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954" y="2160589"/>
            <a:ext cx="4547813" cy="304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Resuscitate (2 large-bore IVs)</a:t>
            </a:r>
          </a:p>
          <a:p>
            <a:r>
              <a:rPr lang="en-US" dirty="0" err="1" smtClean="0"/>
              <a:t>Unprepped</a:t>
            </a:r>
            <a:r>
              <a:rPr lang="en-US" dirty="0" smtClean="0"/>
              <a:t> scope NOT recommended (consider NGT to facilitate)</a:t>
            </a:r>
          </a:p>
          <a:p>
            <a:r>
              <a:rPr lang="en-US" dirty="0" smtClean="0"/>
              <a:t>INR &lt;2.5</a:t>
            </a:r>
          </a:p>
          <a:p>
            <a:r>
              <a:rPr lang="en-US" dirty="0" err="1" smtClean="0"/>
              <a:t>Plt</a:t>
            </a:r>
            <a:r>
              <a:rPr lang="en-US" dirty="0" smtClean="0"/>
              <a:t> &gt; 50</a:t>
            </a:r>
          </a:p>
          <a:p>
            <a:r>
              <a:rPr lang="en-US" dirty="0" smtClean="0"/>
              <a:t>Scope within 24 hours if high-risk</a:t>
            </a:r>
          </a:p>
          <a:p>
            <a:r>
              <a:rPr lang="en-US" dirty="0" smtClean="0"/>
              <a:t>CT </a:t>
            </a:r>
            <a:r>
              <a:rPr lang="en-US" dirty="0" err="1" smtClean="0"/>
              <a:t>angio</a:t>
            </a:r>
            <a:r>
              <a:rPr lang="en-US" dirty="0" smtClean="0"/>
              <a:t> is imaging of choice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1236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Strate</a:t>
            </a:r>
            <a:r>
              <a:rPr lang="en-US" sz="1400" dirty="0" smtClean="0"/>
              <a:t> et al.  ACG Clinical Guideline:  Management of Patients with Acute Lower Gastrointestinal Bleeding. </a:t>
            </a:r>
            <a:r>
              <a:rPr lang="en-US" sz="1400" dirty="0"/>
              <a:t>American Journal of Gastroenterology: </a:t>
            </a:r>
            <a:r>
              <a:rPr lang="en-US" sz="1400" dirty="0">
                <a:hlinkClick r:id="rId3"/>
              </a:rPr>
              <a:t>April 2016 - Volume 111 - Issue 4 - p 459-474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45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GI Bleed- </a:t>
            </a:r>
            <a:r>
              <a:rPr lang="en-US" dirty="0" smtClean="0"/>
              <a:t>Lower</a:t>
            </a:r>
            <a:br>
              <a:rPr lang="en-US" dirty="0" smtClean="0"/>
            </a:br>
            <a:r>
              <a:rPr lang="en-US" dirty="0" smtClean="0"/>
              <a:t>High-Risk Features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28" y="189783"/>
            <a:ext cx="7979872" cy="65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6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Bleed - </a:t>
            </a:r>
            <a:r>
              <a:rPr lang="en-US" dirty="0" smtClean="0"/>
              <a:t>Lower</a:t>
            </a:r>
            <a:endParaRPr lang="en-US" dirty="0"/>
          </a:p>
        </p:txBody>
      </p:sp>
      <p:pic>
        <p:nvPicPr>
          <p:cNvPr id="6146" name="Picture 2" descr="http://img.medscapestatic.com/pi/meds/ckb/81/35881t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86" y="0"/>
            <a:ext cx="6456148" cy="68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23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Triad of liver disease, hypoxemia, and “intrapulmonary vascular dilatations”</a:t>
            </a:r>
          </a:p>
          <a:p>
            <a:pPr lvl="1"/>
            <a:r>
              <a:rPr lang="en-US" dirty="0" smtClean="0"/>
              <a:t>Dilated vessels</a:t>
            </a:r>
          </a:p>
          <a:p>
            <a:pPr lvl="1"/>
            <a:r>
              <a:rPr lang="en-US" dirty="0" smtClean="0"/>
              <a:t>Possibly AVMs</a:t>
            </a:r>
          </a:p>
          <a:p>
            <a:r>
              <a:rPr lang="en-US" dirty="0" err="1" smtClean="0"/>
              <a:t>Platypnea</a:t>
            </a:r>
            <a:r>
              <a:rPr lang="en-US" dirty="0" smtClean="0"/>
              <a:t>, </a:t>
            </a:r>
            <a:r>
              <a:rPr lang="en-US" dirty="0" err="1" smtClean="0"/>
              <a:t>Orthodeoxia</a:t>
            </a:r>
            <a:r>
              <a:rPr lang="en-US" dirty="0" smtClean="0"/>
              <a:t>, dyspnea, cyanosis, spider </a:t>
            </a:r>
            <a:r>
              <a:rPr lang="en-US" dirty="0" err="1" smtClean="0"/>
              <a:t>angiomata</a:t>
            </a:r>
            <a:r>
              <a:rPr lang="en-US" dirty="0" smtClean="0"/>
              <a:t>, clubbing</a:t>
            </a:r>
          </a:p>
          <a:p>
            <a:r>
              <a:rPr lang="en-US" dirty="0" smtClean="0"/>
              <a:t>Transplant</a:t>
            </a:r>
          </a:p>
          <a:p>
            <a:pPr lvl="1"/>
            <a:r>
              <a:rPr lang="en-US" dirty="0" smtClean="0"/>
              <a:t>Only effective treatment (shunts do not respond well to O2)</a:t>
            </a:r>
          </a:p>
          <a:p>
            <a:pPr lvl="1"/>
            <a:r>
              <a:rPr lang="en-US" dirty="0" smtClean="0"/>
              <a:t>PaO2&lt;60mmHg is an indication for transplant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9147" y="6550223"/>
            <a:ext cx="6517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Rodriguez-Roisin et al. </a:t>
            </a:r>
            <a:r>
              <a:rPr lang="en-US" sz="1400" dirty="0"/>
              <a:t>N </a:t>
            </a:r>
            <a:r>
              <a:rPr lang="en-US" sz="1400" dirty="0" err="1"/>
              <a:t>Engl</a:t>
            </a:r>
            <a:r>
              <a:rPr lang="en-US" sz="1400" dirty="0"/>
              <a:t> J Med 2008; 358:2378-238</a:t>
            </a:r>
          </a:p>
        </p:txBody>
      </p:sp>
    </p:spTree>
    <p:extLst>
      <p:ext uri="{BB962C8B-B14F-4D97-AF65-F5344CB8AC3E}">
        <p14:creationId xmlns:p14="http://schemas.microsoft.com/office/powerpoint/2010/main" val="34130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HPS</a:t>
            </a:r>
            <a:endParaRPr lang="en-US" dirty="0"/>
          </a:p>
        </p:txBody>
      </p:sp>
      <p:pic>
        <p:nvPicPr>
          <p:cNvPr id="6146" name="Picture 2" descr="http://www.e-med.co.il/emed/new/usersite/images/hepatopulmonary_syndro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847" y="2160588"/>
            <a:ext cx="563434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Contrast-enhanced Transthoracic Echocardiography</a:t>
            </a:r>
            <a:endParaRPr lang="en-US" dirty="0"/>
          </a:p>
        </p:txBody>
      </p:sp>
      <p:pic>
        <p:nvPicPr>
          <p:cNvPr id="7170" name="Picture 2" descr="https://respiratoryupdates.files.wordpress.com/2013/04/fig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3298095"/>
            <a:ext cx="4183062" cy="16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Agitated saline in peripheral vein</a:t>
            </a:r>
          </a:p>
          <a:p>
            <a:r>
              <a:rPr lang="en-US" dirty="0" smtClean="0"/>
              <a:t>Microbubble opacification of left atrium within 3-6 cardiac cycles after right-atrial opacification</a:t>
            </a:r>
          </a:p>
          <a:p>
            <a:pPr lvl="1"/>
            <a:r>
              <a:rPr lang="en-US" dirty="0" smtClean="0"/>
              <a:t>Usually microbubbles do not pass through capillaries, they are </a:t>
            </a:r>
            <a:r>
              <a:rPr lang="en-US" smtClean="0"/>
              <a:t>too small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Pulmonary Hypertension in a Cirrhotic from Portal Hypertension</a:t>
            </a:r>
          </a:p>
          <a:p>
            <a:pPr lvl="1"/>
            <a:r>
              <a:rPr lang="en-US" dirty="0" smtClean="0"/>
              <a:t>Mean pulmonary artery pressure &gt; 25 mmHg at rest</a:t>
            </a:r>
          </a:p>
          <a:p>
            <a:pPr lvl="1"/>
            <a:r>
              <a:rPr lang="en-US" dirty="0" smtClean="0"/>
              <a:t>Pulmonary vascular resistance &gt; 120 dyne·s·cm5 </a:t>
            </a:r>
          </a:p>
          <a:p>
            <a:pPr lvl="1"/>
            <a:r>
              <a:rPr lang="en-US" dirty="0" smtClean="0"/>
              <a:t>Pulmonary capillary wedge pressure (PCWP) &lt; 15 mmHg </a:t>
            </a:r>
          </a:p>
          <a:p>
            <a:pPr lvl="1"/>
            <a:r>
              <a:rPr lang="en-US" dirty="0" smtClean="0"/>
              <a:t>Portal hypertension (portal pressure &gt; 10 mmHg) </a:t>
            </a:r>
          </a:p>
          <a:p>
            <a:r>
              <a:rPr lang="en-US" dirty="0" smtClean="0"/>
              <a:t>Symptoms: dyspnea on exertion (most common), syncope, chest pain, fatigue, hemoptysis, orthopnea</a:t>
            </a:r>
          </a:p>
          <a:p>
            <a:r>
              <a:rPr lang="en-US" dirty="0" smtClean="0"/>
              <a:t>Poor prognosis (if left untreated): mean survival 15 months; median survival 6 months. </a:t>
            </a:r>
          </a:p>
          <a:p>
            <a:r>
              <a:rPr lang="en-US" dirty="0" smtClean="0"/>
              <a:t>Treat with </a:t>
            </a:r>
            <a:r>
              <a:rPr lang="en-US" dirty="0" err="1" smtClean="0"/>
              <a:t>prostacyclins</a:t>
            </a:r>
            <a:r>
              <a:rPr lang="en-US" dirty="0" smtClean="0"/>
              <a:t> (then consider transplant if PAP &lt;40mmHg)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Shock 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Liver dysfunction from poor perfusion “ischemic hepatitis”</a:t>
            </a:r>
          </a:p>
          <a:p>
            <a:pPr lvl="1"/>
            <a:r>
              <a:rPr lang="en-US" dirty="0" smtClean="0"/>
              <a:t>Cardiogenic failure (including decompensated CHF)</a:t>
            </a:r>
          </a:p>
          <a:p>
            <a:pPr lvl="2"/>
            <a:r>
              <a:rPr lang="en-US" dirty="0" smtClean="0"/>
              <a:t>Decreased hepatic blood flow</a:t>
            </a:r>
          </a:p>
          <a:p>
            <a:pPr lvl="2"/>
            <a:r>
              <a:rPr lang="en-US" dirty="0" smtClean="0"/>
              <a:t>Passive congestion of venous system</a:t>
            </a:r>
          </a:p>
          <a:p>
            <a:pPr lvl="1"/>
            <a:r>
              <a:rPr lang="en-US" dirty="0" smtClean="0"/>
              <a:t>Respiratory failure (including ARDS)</a:t>
            </a:r>
          </a:p>
          <a:p>
            <a:pPr lvl="2"/>
            <a:r>
              <a:rPr lang="en-US" dirty="0" smtClean="0"/>
              <a:t>Profound hypoxia</a:t>
            </a:r>
          </a:p>
          <a:p>
            <a:pPr lvl="1"/>
            <a:r>
              <a:rPr lang="en-US" dirty="0" smtClean="0"/>
              <a:t>Septic shock</a:t>
            </a:r>
          </a:p>
          <a:p>
            <a:pPr lvl="2"/>
            <a:r>
              <a:rPr lang="en-US" dirty="0" smtClean="0"/>
              <a:t>Increased metabolic demands</a:t>
            </a:r>
          </a:p>
          <a:p>
            <a:pPr lvl="2"/>
            <a:r>
              <a:rPr lang="en-US" dirty="0" smtClean="0"/>
              <a:t>Mechanical intubation may increase intrathoracic pressure and reduce hepatic blood flow</a:t>
            </a:r>
          </a:p>
          <a:p>
            <a:pPr lvl="1"/>
            <a:r>
              <a:rPr lang="en-US" dirty="0" smtClean="0"/>
              <a:t>Toxic shock</a:t>
            </a:r>
          </a:p>
          <a:p>
            <a:pPr lvl="2"/>
            <a:r>
              <a:rPr lang="en-US" dirty="0" smtClean="0"/>
              <a:t>Direct toxicity and increased metabolic demands (common with TPN infusion)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*interestingly, HD has been associated with ischemic hepatitis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534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Soultatit</a:t>
            </a:r>
            <a:r>
              <a:rPr lang="en-US" sz="1400" dirty="0" smtClean="0"/>
              <a:t> et al.  Annals of GI 2005; 18(1): 35-45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81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Elevated LFTs (including GGT and LDH)</a:t>
            </a:r>
          </a:p>
          <a:p>
            <a:r>
              <a:rPr lang="en-US" dirty="0" smtClean="0"/>
              <a:t>Hyperbilirubinemia</a:t>
            </a:r>
          </a:p>
          <a:p>
            <a:r>
              <a:rPr lang="en-US" dirty="0" smtClean="0"/>
              <a:t>Decreased coagulation factors</a:t>
            </a:r>
          </a:p>
          <a:p>
            <a:r>
              <a:rPr lang="en-US" dirty="0" smtClean="0"/>
              <a:t>Low albumin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Liver Failure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&lt;10/million</a:t>
            </a:r>
          </a:p>
          <a:p>
            <a:r>
              <a:rPr lang="en-US" dirty="0" smtClean="0"/>
              <a:t>50% mortality</a:t>
            </a:r>
          </a:p>
          <a:p>
            <a:r>
              <a:rPr lang="en-US" dirty="0" smtClean="0"/>
              <a:t>Most prevalent in 30 y/o</a:t>
            </a:r>
          </a:p>
          <a:p>
            <a:r>
              <a:rPr lang="en-US" dirty="0" smtClean="0"/>
              <a:t>“Fulminant Hepatic Failure” – severe liver injury, potentially reversible in nature and with onset of hepatic encephalopathy within 8 weeks of the first symptoms in the absence of pre-existing liver disease”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565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Bernal et al.  NEJM Review 2013; 369:2525-2534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0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789" y="6292056"/>
            <a:ext cx="25558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3060" y="6489700"/>
            <a:ext cx="7019925" cy="363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9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1400" dirty="0" smtClean="0">
                <a:solidFill>
                  <a:schemeClr val="tx1"/>
                </a:solidFill>
                <a:cs typeface="Arial Unicode MS" panose="020B0604020202020204" pitchFamily="34" charset="-128"/>
              </a:rPr>
              <a:t>Bernal W, </a:t>
            </a:r>
            <a:r>
              <a:rPr lang="en-US" altLang="en-US" sz="1400" dirty="0" err="1" smtClean="0">
                <a:solidFill>
                  <a:schemeClr val="tx1"/>
                </a:solidFill>
                <a:cs typeface="Arial Unicode MS" panose="020B0604020202020204" pitchFamily="34" charset="-128"/>
              </a:rPr>
              <a:t>Wendon</a:t>
            </a:r>
            <a:r>
              <a:rPr lang="en-US" altLang="en-US" sz="1400" dirty="0" smtClean="0">
                <a:solidFill>
                  <a:schemeClr val="tx1"/>
                </a:solidFill>
                <a:cs typeface="Arial Unicode MS" panose="020B0604020202020204" pitchFamily="34" charset="-128"/>
              </a:rPr>
              <a:t> J. N </a:t>
            </a:r>
            <a:r>
              <a:rPr lang="en-US" altLang="en-US" sz="1400" dirty="0" err="1" smtClean="0">
                <a:solidFill>
                  <a:schemeClr val="tx1"/>
                </a:solidFill>
                <a:cs typeface="Arial Unicode MS" panose="020B0604020202020204" pitchFamily="34" charset="-128"/>
              </a:rPr>
              <a:t>Engl</a:t>
            </a:r>
            <a:r>
              <a:rPr lang="en-US" altLang="en-US" sz="1400" dirty="0" smtClean="0">
                <a:solidFill>
                  <a:schemeClr val="tx1"/>
                </a:solidFill>
                <a:cs typeface="Arial Unicode MS" panose="020B0604020202020204" pitchFamily="34" charset="-128"/>
              </a:rPr>
              <a:t> J Med 2013;369:2525-2534.</a:t>
            </a:r>
            <a:endParaRPr lang="en-US" altLang="en-US" sz="1400" dirty="0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6" y="804070"/>
            <a:ext cx="6442075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AutoShape 4"/>
          <p:cNvSpPr>
            <a:spLocks noGrp="1" noChangeArrowheads="1"/>
          </p:cNvSpPr>
          <p:nvPr>
            <p:ph type="title"/>
          </p:nvPr>
        </p:nvSpPr>
        <p:spPr bwMode="auto"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b="1" dirty="0" smtClean="0"/>
              <a:t>Worldwide Causes of Acute Liver Failure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Hepatitis A, B, and E (developing world)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HBV most common in treatment-induced immunosuppression for cancer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HSV, CMV, EBV, Parvovirus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Drug induced (developed world)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Acetaminophen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commonly accidental and over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MDMA, Cocaine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Amanita poisoning (mushrooms)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Acute Ischemic Hepatocellular Injury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Sepsis, Cardiac Shock, Respiratory Failure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652" y="6386512"/>
            <a:ext cx="25558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9388" y="6438106"/>
            <a:ext cx="7019925" cy="363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FF"/>
                </a:solidFill>
                <a:latin typeface="arial" panose="020B0604020202020204" pitchFamily="34" charset="0"/>
                <a:ea typeface="IPAMincho" charset="0"/>
                <a:cs typeface="IPAMincho" charset="0"/>
              </a:defRPr>
            </a:lvl9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1400" dirty="0" smtClean="0">
                <a:solidFill>
                  <a:schemeClr val="tx1"/>
                </a:solidFill>
                <a:cs typeface="Arial Unicode MS" panose="020B0604020202020204" pitchFamily="34" charset="-128"/>
              </a:rPr>
              <a:t>Bernal W, </a:t>
            </a:r>
            <a:r>
              <a:rPr lang="en-US" altLang="en-US" sz="1400" dirty="0" err="1" smtClean="0">
                <a:solidFill>
                  <a:schemeClr val="tx1"/>
                </a:solidFill>
                <a:cs typeface="Arial Unicode MS" panose="020B0604020202020204" pitchFamily="34" charset="-128"/>
              </a:rPr>
              <a:t>Wendon</a:t>
            </a:r>
            <a:r>
              <a:rPr lang="en-US" altLang="en-US" sz="1400" dirty="0" smtClean="0">
                <a:solidFill>
                  <a:schemeClr val="tx1"/>
                </a:solidFill>
                <a:cs typeface="Arial Unicode MS" panose="020B0604020202020204" pitchFamily="34" charset="-128"/>
              </a:rPr>
              <a:t> J. N </a:t>
            </a:r>
            <a:r>
              <a:rPr lang="en-US" altLang="en-US" sz="1400" dirty="0" err="1" smtClean="0">
                <a:solidFill>
                  <a:schemeClr val="tx1"/>
                </a:solidFill>
                <a:cs typeface="Arial Unicode MS" panose="020B0604020202020204" pitchFamily="34" charset="-128"/>
              </a:rPr>
              <a:t>Engl</a:t>
            </a:r>
            <a:r>
              <a:rPr lang="en-US" altLang="en-US" sz="1400" dirty="0" smtClean="0">
                <a:solidFill>
                  <a:schemeClr val="tx1"/>
                </a:solidFill>
                <a:cs typeface="Arial Unicode MS" panose="020B0604020202020204" pitchFamily="34" charset="-128"/>
              </a:rPr>
              <a:t> J Med 2013;369:2525-2534.</a:t>
            </a:r>
            <a:endParaRPr lang="en-US" altLang="en-US" sz="1400" dirty="0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71" y="914400"/>
            <a:ext cx="5792788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57200" y="182563"/>
            <a:ext cx="9144000" cy="7318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  <a:cs typeface="Arial Unicode MS" panose="020B0604020202020204" pitchFamily="34" charset="-128"/>
              </a:rPr>
              <a:t>Classification Systems for Acute Liver Failure.</a:t>
            </a:r>
          </a:p>
        </p:txBody>
      </p:sp>
    </p:spTree>
    <p:extLst>
      <p:ext uri="{BB962C8B-B14F-4D97-AF65-F5344CB8AC3E}">
        <p14:creationId xmlns:p14="http://schemas.microsoft.com/office/powerpoint/2010/main" val="41077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Acute Liver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Hepatic dysfunction</a:t>
            </a:r>
          </a:p>
          <a:p>
            <a:r>
              <a:rPr lang="en-US" dirty="0" smtClean="0"/>
              <a:t>Abnormal LFTs</a:t>
            </a:r>
          </a:p>
          <a:p>
            <a:r>
              <a:rPr lang="en-US" dirty="0" smtClean="0"/>
              <a:t>Coagulopathy</a:t>
            </a:r>
          </a:p>
          <a:p>
            <a:r>
              <a:rPr lang="en-US" dirty="0" smtClean="0"/>
              <a:t>Encephalopathy</a:t>
            </a:r>
          </a:p>
          <a:p>
            <a:r>
              <a:rPr lang="en-US" dirty="0" smtClean="0"/>
              <a:t>MODS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6025</TotalTime>
  <Words>2713</Words>
  <Application>Microsoft Office PowerPoint</Application>
  <PresentationFormat>Widescreen</PresentationFormat>
  <Paragraphs>329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MS PGothic</vt:lpstr>
      <vt:lpstr>Arial</vt:lpstr>
      <vt:lpstr>Arial</vt:lpstr>
      <vt:lpstr>Arial Unicode MS</vt:lpstr>
      <vt:lpstr>Times New Roman</vt:lpstr>
      <vt:lpstr>Trebuchet MS</vt:lpstr>
      <vt:lpstr>Wingdings</vt:lpstr>
      <vt:lpstr>Wingdings 3</vt:lpstr>
      <vt:lpstr>Facet</vt:lpstr>
      <vt:lpstr>Liver Disease in Pulmonary and Critical Care Medicine</vt:lpstr>
      <vt:lpstr>Objectives</vt:lpstr>
      <vt:lpstr>Normal Liver</vt:lpstr>
      <vt:lpstr>Shock Liver</vt:lpstr>
      <vt:lpstr>Diagnosis</vt:lpstr>
      <vt:lpstr>Acute Liver Failure  </vt:lpstr>
      <vt:lpstr>Worldwide Causes of Acute Liver Failure</vt:lpstr>
      <vt:lpstr>PowerPoint Presentation</vt:lpstr>
      <vt:lpstr>Presentation of Acute Liver Failure</vt:lpstr>
      <vt:lpstr>PowerPoint Presentation</vt:lpstr>
      <vt:lpstr>PowerPoint Presentation</vt:lpstr>
      <vt:lpstr>PowerPoint Presentation</vt:lpstr>
      <vt:lpstr>West Haven Encephalopathy Grades</vt:lpstr>
      <vt:lpstr>Treatment – Neurological Failure</vt:lpstr>
      <vt:lpstr>Hepatic Encephalopathy</vt:lpstr>
      <vt:lpstr>Treatment – Supportive Care </vt:lpstr>
      <vt:lpstr>Treatment – “liver replacement therapy”</vt:lpstr>
      <vt:lpstr>King’s Criteria for Liver Transplantation</vt:lpstr>
      <vt:lpstr>Transplant</vt:lpstr>
      <vt:lpstr>Acetaminophen  (aka paracetamol) Overdose</vt:lpstr>
      <vt:lpstr>Amanita Poisoning</vt:lpstr>
      <vt:lpstr>Metabolic</vt:lpstr>
      <vt:lpstr>Vascular</vt:lpstr>
      <vt:lpstr>Alcoholic Hepatitis</vt:lpstr>
      <vt:lpstr>Alcoholic Hepatitis</vt:lpstr>
      <vt:lpstr>GI Bleed - Variceal</vt:lpstr>
      <vt:lpstr>GI Bleed - Variceal</vt:lpstr>
      <vt:lpstr>GI Bleed – Variceal Prevention</vt:lpstr>
      <vt:lpstr>GI Bleed - Upper</vt:lpstr>
      <vt:lpstr>ULCER</vt:lpstr>
      <vt:lpstr>PowerPoint Presentation</vt:lpstr>
      <vt:lpstr>UGIB D/C FROM ER</vt:lpstr>
      <vt:lpstr>GI Bleed- Lower</vt:lpstr>
      <vt:lpstr>GI Bleed- Lower High-Risk Features</vt:lpstr>
      <vt:lpstr>GI Bleed - Lower</vt:lpstr>
      <vt:lpstr>HPS</vt:lpstr>
      <vt:lpstr>HPS</vt:lpstr>
      <vt:lpstr>Contrast-enhanced Transthoracic Echocardiography</vt:lpstr>
      <vt:lpstr>PPH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Disease in Pulmonary and Critical Care Medicine</dc:title>
  <dc:creator>Karin Halvorson</dc:creator>
  <cp:lastModifiedBy>Halvorson Karin</cp:lastModifiedBy>
  <cp:revision>114</cp:revision>
  <dcterms:created xsi:type="dcterms:W3CDTF">2015-09-10T15:30:07Z</dcterms:created>
  <dcterms:modified xsi:type="dcterms:W3CDTF">2020-05-23T04:09:11Z</dcterms:modified>
</cp:coreProperties>
</file>