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59" r:id="rId14"/>
    <p:sldId id="269" r:id="rId15"/>
    <p:sldId id="270" r:id="rId16"/>
    <p:sldId id="275" r:id="rId17"/>
    <p:sldId id="276" r:id="rId18"/>
    <p:sldId id="271" r:id="rId19"/>
    <p:sldId id="277" r:id="rId20"/>
    <p:sldId id="272" r:id="rId21"/>
    <p:sldId id="27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8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8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1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4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0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B07C03-C8FB-49CF-B776-E4AACE2AA461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54F09C-6E6E-46F3-82F8-DDAEF085C1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Fungal Infections</a:t>
            </a:r>
            <a:br>
              <a:rPr lang="en-US" dirty="0"/>
            </a:br>
            <a:r>
              <a:rPr lang="en-US" dirty="0"/>
              <a:t>of the Lungs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smtClean="0"/>
              <a:t> 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Hypersensitivity disease</a:t>
            </a:r>
          </a:p>
          <a:p>
            <a:r>
              <a:rPr lang="en-US" dirty="0"/>
              <a:t>Treat by preventing exacerbations (follow </a:t>
            </a:r>
            <a:r>
              <a:rPr lang="en-US" dirty="0" err="1"/>
              <a:t>IgE</a:t>
            </a:r>
            <a:r>
              <a:rPr lang="en-US" dirty="0"/>
              <a:t>)</a:t>
            </a:r>
          </a:p>
          <a:p>
            <a:r>
              <a:rPr lang="en-US" dirty="0"/>
              <a:t>Consider in refractory asthma and in CF </a:t>
            </a:r>
          </a:p>
          <a:p>
            <a:r>
              <a:rPr lang="en-US" dirty="0"/>
              <a:t>Diagnosis:  6/8 Major Criteria (next slide)</a:t>
            </a:r>
          </a:p>
          <a:p>
            <a:r>
              <a:rPr lang="en-US" dirty="0"/>
              <a:t>Annual </a:t>
            </a:r>
            <a:r>
              <a:rPr lang="en-US" dirty="0" err="1"/>
              <a:t>IgE</a:t>
            </a:r>
            <a:r>
              <a:rPr lang="en-US" dirty="0"/>
              <a:t> levels (if between 500-1000, screen earlier)</a:t>
            </a:r>
          </a:p>
          <a:p>
            <a:r>
              <a:rPr lang="en-US" dirty="0"/>
              <a:t>Treatment:  Prednisone 0.5mg/kg/day, taper by symptoms (</a:t>
            </a:r>
            <a:r>
              <a:rPr lang="en-US" dirty="0" err="1"/>
              <a:t>Itraconazole</a:t>
            </a:r>
            <a:r>
              <a:rPr lang="en-US" dirty="0"/>
              <a:t> 200mg BID x 16 weeks can serve as a steroid sparing agent)</a:t>
            </a:r>
          </a:p>
        </p:txBody>
      </p:sp>
    </p:spTree>
    <p:extLst>
      <p:ext uri="{BB962C8B-B14F-4D97-AF65-F5344CB8AC3E}">
        <p14:creationId xmlns:p14="http://schemas.microsoft.com/office/powerpoint/2010/main" val="73943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ABPA Major Criteria (ARTEPICS)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</a:t>
            </a:r>
          </a:p>
          <a:p>
            <a:r>
              <a:rPr lang="en-US" dirty="0" err="1"/>
              <a:t>Roentgenographic</a:t>
            </a:r>
            <a:r>
              <a:rPr lang="en-US" dirty="0"/>
              <a:t> fleeting pulmonary opacities</a:t>
            </a:r>
          </a:p>
          <a:p>
            <a:r>
              <a:rPr lang="en-US" dirty="0"/>
              <a:t>Test, skin, positive for Aspergillus (type I reaction)</a:t>
            </a:r>
          </a:p>
          <a:p>
            <a:r>
              <a:rPr lang="en-US" dirty="0"/>
              <a:t>Eosinophilia</a:t>
            </a:r>
          </a:p>
          <a:p>
            <a:r>
              <a:rPr lang="en-US" dirty="0"/>
              <a:t>Precipitating antibodies (IgG)</a:t>
            </a:r>
          </a:p>
          <a:p>
            <a:r>
              <a:rPr lang="en-US" dirty="0" err="1"/>
              <a:t>IgE</a:t>
            </a:r>
            <a:r>
              <a:rPr lang="en-US" dirty="0"/>
              <a:t> serum &gt;1000 IU/mL</a:t>
            </a:r>
          </a:p>
          <a:p>
            <a:r>
              <a:rPr lang="en-US" dirty="0"/>
              <a:t>Central bronchiectasis</a:t>
            </a:r>
          </a:p>
          <a:p>
            <a:r>
              <a:rPr lang="en-US" dirty="0"/>
              <a:t>Serums </a:t>
            </a:r>
            <a:r>
              <a:rPr lang="en-US" i="1" dirty="0"/>
              <a:t>A </a:t>
            </a:r>
            <a:r>
              <a:rPr lang="en-US" i="1" dirty="0" err="1"/>
              <a:t>fumigatus</a:t>
            </a:r>
            <a:r>
              <a:rPr lang="en-US" dirty="0"/>
              <a:t>-specific IgG and </a:t>
            </a:r>
            <a:r>
              <a:rPr lang="en-US" dirty="0" err="1"/>
              <a:t>IgE</a:t>
            </a:r>
            <a:r>
              <a:rPr lang="en-US" dirty="0"/>
              <a:t> (2x elevated)</a:t>
            </a:r>
          </a:p>
        </p:txBody>
      </p:sp>
    </p:spTree>
    <p:extLst>
      <p:ext uri="{BB962C8B-B14F-4D97-AF65-F5344CB8AC3E}">
        <p14:creationId xmlns:p14="http://schemas.microsoft.com/office/powerpoint/2010/main" val="213253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ABPA Minor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Aspergillus in sputum</a:t>
            </a:r>
          </a:p>
          <a:p>
            <a:r>
              <a:rPr lang="en-US" dirty="0"/>
              <a:t>Brownish-black mucus plugs</a:t>
            </a:r>
          </a:p>
          <a:p>
            <a:r>
              <a:rPr lang="en-US" dirty="0"/>
              <a:t>Delayed reaction to Aspergillus antigen (type III)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Mucormycosis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Filamentous fungi (90◦ branch)</a:t>
            </a:r>
          </a:p>
          <a:p>
            <a:r>
              <a:rPr lang="en-US" dirty="0"/>
              <a:t>Soil-dweller (inhale spores)</a:t>
            </a:r>
          </a:p>
          <a:p>
            <a:r>
              <a:rPr lang="en-US" i="1" dirty="0" err="1"/>
              <a:t>Rhizopus</a:t>
            </a:r>
            <a:endParaRPr lang="en-US" i="1" dirty="0"/>
          </a:p>
          <a:p>
            <a:r>
              <a:rPr lang="en-US" i="1" dirty="0" err="1"/>
              <a:t>Absidia</a:t>
            </a:r>
            <a:endParaRPr lang="en-US" i="1" dirty="0"/>
          </a:p>
          <a:p>
            <a:r>
              <a:rPr lang="en-US" i="1" dirty="0" err="1"/>
              <a:t>Mucor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91" y="1825625"/>
            <a:ext cx="30768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Mucormycosis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aggressive – </a:t>
            </a:r>
            <a:r>
              <a:rPr lang="en-US" dirty="0" err="1"/>
              <a:t>angioinvasion</a:t>
            </a:r>
            <a:r>
              <a:rPr lang="en-US" dirty="0"/>
              <a:t>, thrombosis, hemorrhagic infarction</a:t>
            </a:r>
          </a:p>
          <a:p>
            <a:r>
              <a:rPr lang="en-US" dirty="0"/>
              <a:t>Risk factors:  hematologic malignancy with prolonged neutropenia, diabetes</a:t>
            </a:r>
          </a:p>
          <a:p>
            <a:r>
              <a:rPr lang="en-US" dirty="0"/>
              <a:t>Symptoms vague (fever, cough, pleurisy, hemoptysis)</a:t>
            </a:r>
          </a:p>
          <a:p>
            <a:r>
              <a:rPr lang="en-US" dirty="0"/>
              <a:t>Treatment:  Amphotericin B and SURGICAL RESECTION with immune reconstitution.  Can transition down to oral </a:t>
            </a:r>
            <a:r>
              <a:rPr lang="en-US" dirty="0" err="1"/>
              <a:t>posaconazole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8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Histoplasmosis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Ohio and Mississippi River Valleys</a:t>
            </a:r>
          </a:p>
          <a:p>
            <a:r>
              <a:rPr lang="en-US" dirty="0"/>
              <a:t>Narrow-based budding yeast</a:t>
            </a:r>
          </a:p>
        </p:txBody>
      </p:sp>
      <p:pic>
        <p:nvPicPr>
          <p:cNvPr id="5" name="Content Placeholder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90" y="1825625"/>
            <a:ext cx="3533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6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Histoplasmosis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Syndromes:</a:t>
            </a:r>
          </a:p>
          <a:p>
            <a:pPr lvl="1"/>
            <a:r>
              <a:rPr lang="en-US" dirty="0"/>
              <a:t>Pneumonia with mediastinal or hilar lymphadenopathy</a:t>
            </a:r>
          </a:p>
          <a:p>
            <a:pPr lvl="1"/>
            <a:r>
              <a:rPr lang="en-US" dirty="0"/>
              <a:t>Mediastinal or hilar masses</a:t>
            </a:r>
          </a:p>
          <a:p>
            <a:pPr lvl="1"/>
            <a:r>
              <a:rPr lang="en-US" dirty="0"/>
              <a:t>Pulmonary nodule</a:t>
            </a:r>
          </a:p>
          <a:p>
            <a:pPr lvl="1"/>
            <a:r>
              <a:rPr lang="en-US" dirty="0" err="1"/>
              <a:t>Cavitary</a:t>
            </a:r>
            <a:r>
              <a:rPr lang="en-US" dirty="0"/>
              <a:t> lung disease</a:t>
            </a:r>
          </a:p>
          <a:p>
            <a:pPr lvl="1"/>
            <a:r>
              <a:rPr lang="en-US" dirty="0"/>
              <a:t>Pericarditis with mediastinal lymphadenopathy</a:t>
            </a:r>
          </a:p>
          <a:p>
            <a:pPr lvl="1"/>
            <a:r>
              <a:rPr lang="en-US" dirty="0"/>
              <a:t>Pulmonary manifestations with arthritis or arthralgia plus erythema </a:t>
            </a:r>
            <a:r>
              <a:rPr lang="en-US" dirty="0" err="1"/>
              <a:t>nodosum</a:t>
            </a:r>
            <a:endParaRPr lang="en-US" dirty="0"/>
          </a:p>
          <a:p>
            <a:pPr lvl="1"/>
            <a:r>
              <a:rPr lang="en-US" dirty="0"/>
              <a:t>Dysphagia caused by esophageal narrowing</a:t>
            </a:r>
          </a:p>
          <a:p>
            <a:pPr lvl="1"/>
            <a:r>
              <a:rPr lang="en-US" dirty="0"/>
              <a:t>Superior vena cava syndrome or obstruction of other mediastinal structures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 err="1"/>
              <a:t>Itraconazole</a:t>
            </a:r>
            <a:r>
              <a:rPr lang="en-US" dirty="0"/>
              <a:t> (if severe, </a:t>
            </a:r>
            <a:r>
              <a:rPr lang="en-US" dirty="0" err="1"/>
              <a:t>Ampho</a:t>
            </a:r>
            <a:r>
              <a:rPr lang="en-US" dirty="0"/>
              <a:t> 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3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Histoplasmosis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Diagnosis with syndrome plus:</a:t>
            </a:r>
          </a:p>
          <a:p>
            <a:r>
              <a:rPr lang="en-US" dirty="0"/>
              <a:t>Tissue (lung or lymph node)</a:t>
            </a:r>
          </a:p>
          <a:p>
            <a:pPr lvl="1"/>
            <a:r>
              <a:rPr lang="en-US" dirty="0"/>
              <a:t>Granuloma with surrounding </a:t>
            </a:r>
            <a:r>
              <a:rPr lang="en-US" dirty="0" err="1"/>
              <a:t>lymphohistiocytic</a:t>
            </a:r>
            <a:r>
              <a:rPr lang="en-US" dirty="0"/>
              <a:t> aggregates and mononuclear cell infiltrates</a:t>
            </a:r>
          </a:p>
          <a:p>
            <a:r>
              <a:rPr lang="en-US" dirty="0"/>
              <a:t>Antigens</a:t>
            </a:r>
          </a:p>
          <a:p>
            <a:pPr lvl="1"/>
            <a:r>
              <a:rPr lang="en-US" dirty="0"/>
              <a:t>EIA in urine, blood, or BAL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44" y="1825625"/>
            <a:ext cx="3486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5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Blastomycosis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Dimorphic fungus</a:t>
            </a:r>
          </a:p>
          <a:p>
            <a:r>
              <a:rPr lang="en-US" dirty="0"/>
              <a:t>Broad-based budding yeast</a:t>
            </a:r>
          </a:p>
          <a:p>
            <a:r>
              <a:rPr lang="en-US" dirty="0"/>
              <a:t>Mississippi and Ohio River basins (also Canada)</a:t>
            </a:r>
          </a:p>
        </p:txBody>
      </p:sp>
      <p:pic>
        <p:nvPicPr>
          <p:cNvPr id="4098" name="Picture 2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0" y="1825625"/>
            <a:ext cx="3467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6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Blastomycosis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Manifestations:</a:t>
            </a:r>
          </a:p>
          <a:p>
            <a:pPr lvl="1"/>
            <a:r>
              <a:rPr lang="en-US" dirty="0"/>
              <a:t>Pulmonary – 91 percent </a:t>
            </a:r>
          </a:p>
          <a:p>
            <a:pPr lvl="2"/>
            <a:r>
              <a:rPr lang="en-US" dirty="0"/>
              <a:t>Acute or Chronic Pneumonia</a:t>
            </a:r>
          </a:p>
          <a:p>
            <a:pPr lvl="1"/>
            <a:r>
              <a:rPr lang="en-US" dirty="0"/>
              <a:t>Skin – 18 percent</a:t>
            </a:r>
          </a:p>
          <a:p>
            <a:pPr lvl="1"/>
            <a:r>
              <a:rPr lang="en-US" dirty="0"/>
              <a:t>Bone – 4 percent</a:t>
            </a:r>
          </a:p>
          <a:p>
            <a:pPr lvl="1"/>
            <a:r>
              <a:rPr lang="en-US" dirty="0"/>
              <a:t>Genitourinary – 2 percent</a:t>
            </a:r>
          </a:p>
          <a:p>
            <a:pPr lvl="1"/>
            <a:r>
              <a:rPr lang="en-US" dirty="0"/>
              <a:t>Central nervous system – 1 percent</a:t>
            </a:r>
          </a:p>
          <a:p>
            <a:pPr lvl="1"/>
            <a:r>
              <a:rPr lang="en-US" dirty="0"/>
              <a:t>Other (laryngeal involvement, soft tissue, lymphatic, esophageal, joint, and tracheal involvement) – 3 percent</a:t>
            </a:r>
          </a:p>
          <a:p>
            <a:r>
              <a:rPr lang="en-US" dirty="0"/>
              <a:t>Diagnosis:  Growth of organism (sputum, BAL, tissue)</a:t>
            </a:r>
          </a:p>
          <a:p>
            <a:r>
              <a:rPr lang="en-US" dirty="0"/>
              <a:t>Treatment:  </a:t>
            </a:r>
            <a:r>
              <a:rPr lang="en-US" dirty="0" err="1"/>
              <a:t>Itraconazole</a:t>
            </a:r>
            <a:r>
              <a:rPr lang="en-US" dirty="0"/>
              <a:t> (</a:t>
            </a:r>
            <a:r>
              <a:rPr lang="en-US" dirty="0" err="1"/>
              <a:t>Ampho</a:t>
            </a:r>
            <a:r>
              <a:rPr lang="en-US" dirty="0"/>
              <a:t> B if severe)</a:t>
            </a:r>
          </a:p>
          <a:p>
            <a:endParaRPr lang="en-US" dirty="0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Funghi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Aspergillus</a:t>
            </a:r>
          </a:p>
          <a:p>
            <a:r>
              <a:rPr lang="en-US" dirty="0" err="1"/>
              <a:t>Mucormycosis</a:t>
            </a:r>
            <a:endParaRPr lang="en-US" dirty="0"/>
          </a:p>
          <a:p>
            <a:r>
              <a:rPr lang="en-US" dirty="0"/>
              <a:t>Histoplasmosis</a:t>
            </a:r>
          </a:p>
          <a:p>
            <a:r>
              <a:rPr lang="en-US" dirty="0" err="1"/>
              <a:t>Blastomycocosis</a:t>
            </a:r>
            <a:endParaRPr lang="en-US" dirty="0"/>
          </a:p>
          <a:p>
            <a:r>
              <a:rPr lang="en-US" dirty="0" err="1"/>
              <a:t>Coccidiodomycosis</a:t>
            </a:r>
            <a:endParaRPr lang="en-US" dirty="0"/>
          </a:p>
          <a:p>
            <a:r>
              <a:rPr lang="en-US" dirty="0"/>
              <a:t>Candida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7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Coccidiodomycosis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Dimorphic fungi</a:t>
            </a:r>
          </a:p>
          <a:p>
            <a:r>
              <a:rPr lang="en-US" dirty="0"/>
              <a:t>Southwestern US, Mexico, Central and South America</a:t>
            </a:r>
          </a:p>
          <a:p>
            <a:r>
              <a:rPr lang="en-US" dirty="0"/>
              <a:t>Pregnancy is a risk factor</a:t>
            </a:r>
          </a:p>
        </p:txBody>
      </p:sp>
      <p:pic>
        <p:nvPicPr>
          <p:cNvPr id="1026" name="Picture 2" descr="https://classconnection.s3.amazonaws.com/811/flashcards/480811/jpg/aids092-141F5735B7015908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740809"/>
            <a:ext cx="4754562" cy="31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1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Coccidiodomycosis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Acute Pneumonia (Valley Fever)</a:t>
            </a:r>
          </a:p>
          <a:p>
            <a:r>
              <a:rPr lang="en-US" dirty="0"/>
              <a:t>Disseminated Disease (immunocompromised host)</a:t>
            </a:r>
          </a:p>
          <a:p>
            <a:r>
              <a:rPr lang="en-US" dirty="0"/>
              <a:t>Diagnosis:  Smear or Culture.  Serologic testing is excellent for monitoring therapy</a:t>
            </a:r>
          </a:p>
          <a:p>
            <a:pPr lvl="1"/>
            <a:r>
              <a:rPr lang="en-US" dirty="0" err="1"/>
              <a:t>Methenamine</a:t>
            </a:r>
            <a:r>
              <a:rPr lang="en-US" dirty="0"/>
              <a:t> silver stain with spherules (white arrows), endospores (blue arrow), hyphal forms (black arrows) on biopsy</a:t>
            </a:r>
          </a:p>
          <a:p>
            <a:r>
              <a:rPr lang="en-US" dirty="0"/>
              <a:t>Treatment:  treat those at risk for dissemination with </a:t>
            </a:r>
            <a:r>
              <a:rPr lang="en-US" dirty="0" err="1"/>
              <a:t>flucanozole</a:t>
            </a:r>
            <a:r>
              <a:rPr lang="en-US" dirty="0"/>
              <a:t> or </a:t>
            </a:r>
            <a:r>
              <a:rPr lang="en-US" dirty="0" err="1"/>
              <a:t>itraconazole</a:t>
            </a:r>
            <a:endParaRPr lang="en-US" dirty="0"/>
          </a:p>
        </p:txBody>
      </p:sp>
      <p:pic>
        <p:nvPicPr>
          <p:cNvPr id="7170" name="Picture 2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07" y="1825625"/>
            <a:ext cx="40957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3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lung pathogen</a:t>
            </a:r>
          </a:p>
        </p:txBody>
      </p:sp>
    </p:spTree>
    <p:extLst>
      <p:ext uri="{BB962C8B-B14F-4D97-AF65-F5344CB8AC3E}">
        <p14:creationId xmlns:p14="http://schemas.microsoft.com/office/powerpoint/2010/main" val="126294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Galactomannan &amp; </a:t>
            </a:r>
            <a:r>
              <a:rPr lang="en-US" dirty="0" err="1"/>
              <a:t>Preciptans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Galactomannan</a:t>
            </a:r>
          </a:p>
          <a:p>
            <a:pPr lvl="1"/>
            <a:r>
              <a:rPr lang="en-US" dirty="0"/>
              <a:t>Fungal antigen</a:t>
            </a:r>
          </a:p>
          <a:p>
            <a:r>
              <a:rPr lang="en-US" dirty="0" err="1"/>
              <a:t>Precipitans</a:t>
            </a:r>
            <a:endParaRPr lang="en-US" dirty="0"/>
          </a:p>
          <a:p>
            <a:pPr lvl="1"/>
            <a:r>
              <a:rPr lang="en-US" dirty="0"/>
              <a:t>Fungal IgG antibodies</a:t>
            </a:r>
          </a:p>
        </p:txBody>
      </p:sp>
    </p:spTree>
    <p:extLst>
      <p:ext uri="{BB962C8B-B14F-4D97-AF65-F5344CB8AC3E}">
        <p14:creationId xmlns:p14="http://schemas.microsoft.com/office/powerpoint/2010/main" val="22432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Aspergillus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0354" y="2022604"/>
            <a:ext cx="5181600" cy="21553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9739" y="2002278"/>
            <a:ext cx="5181600" cy="4351338"/>
          </a:xfrm>
        </p:spPr>
        <p:txBody>
          <a:bodyPr/>
          <a:lstStyle/>
          <a:p>
            <a:r>
              <a:rPr lang="en-US" dirty="0"/>
              <a:t>Filamentous fungi (45◦ branch)</a:t>
            </a:r>
          </a:p>
          <a:p>
            <a:r>
              <a:rPr lang="en-US" dirty="0"/>
              <a:t>Soil-dweller (inhale spores)</a:t>
            </a:r>
          </a:p>
          <a:p>
            <a:r>
              <a:rPr lang="en-US" i="1" dirty="0"/>
              <a:t>A. </a:t>
            </a:r>
            <a:r>
              <a:rPr lang="en-US" i="1" dirty="0" err="1"/>
              <a:t>fumigatus</a:t>
            </a:r>
            <a:endParaRPr lang="en-US" i="1" dirty="0"/>
          </a:p>
          <a:p>
            <a:r>
              <a:rPr lang="en-US" i="1" dirty="0"/>
              <a:t>A. </a:t>
            </a:r>
            <a:r>
              <a:rPr lang="en-US" i="1" dirty="0" err="1"/>
              <a:t>flavus</a:t>
            </a:r>
            <a:endParaRPr lang="en-US" i="1" dirty="0"/>
          </a:p>
          <a:p>
            <a:r>
              <a:rPr lang="en-US" i="1" dirty="0"/>
              <a:t>A. </a:t>
            </a:r>
            <a:r>
              <a:rPr lang="en-US" i="1" dirty="0" err="1"/>
              <a:t>niger</a:t>
            </a:r>
            <a:endParaRPr lang="en-US" i="1" dirty="0"/>
          </a:p>
          <a:p>
            <a:r>
              <a:rPr lang="en-US" i="1" dirty="0"/>
              <a:t>A. </a:t>
            </a:r>
            <a:r>
              <a:rPr lang="en-US" i="1" dirty="0" err="1"/>
              <a:t>terreus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123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Aspergillus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13" y="1577637"/>
            <a:ext cx="8327101" cy="4911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7583" y="6488668"/>
            <a:ext cx="13061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53575A"/>
                </a:solidFill>
                <a:latin typeface="Calibri" panose="020F0502020204030204" pitchFamily="34" charset="0"/>
              </a:rPr>
              <a:t>SoubaniAO</a:t>
            </a:r>
            <a:r>
              <a:rPr lang="en-US" b="0" i="0" u="none" strike="noStrike" baseline="0" dirty="0">
                <a:solidFill>
                  <a:srgbClr val="53575A"/>
                </a:solidFill>
                <a:latin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solidFill>
                  <a:srgbClr val="53575A"/>
                </a:solidFill>
                <a:latin typeface="Calibri" panose="020F0502020204030204" pitchFamily="34" charset="0"/>
              </a:rPr>
              <a:t>ChandrasekarPH</a:t>
            </a:r>
            <a:r>
              <a:rPr lang="en-US" b="0" i="0" u="none" strike="noStrike" baseline="0" dirty="0">
                <a:solidFill>
                  <a:srgbClr val="53575A"/>
                </a:solidFill>
                <a:latin typeface="Calibri" panose="020F0502020204030204" pitchFamily="34" charset="0"/>
              </a:rPr>
              <a:t>. The Clinical Spectrum of Pulmonary </a:t>
            </a:r>
            <a:r>
              <a:rPr lang="en-US" b="0" i="0" u="none" strike="noStrike" baseline="0" dirty="0" err="1">
                <a:solidFill>
                  <a:srgbClr val="53575A"/>
                </a:solidFill>
                <a:latin typeface="Calibri" panose="020F0502020204030204" pitchFamily="34" charset="0"/>
              </a:rPr>
              <a:t>Aspergillosis</a:t>
            </a:r>
            <a:r>
              <a:rPr lang="en-US" b="0" i="0" u="none" strike="noStrike" baseline="0" dirty="0">
                <a:solidFill>
                  <a:srgbClr val="53575A"/>
                </a:solidFill>
                <a:latin typeface="Calibri" panose="020F0502020204030204" pitchFamily="34" charset="0"/>
              </a:rPr>
              <a:t>. Chest 2002;121: 1988-1999.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5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Aspergilloma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Occur in structurally abnormal airways (previous cavities from TB, sarcoid, COPD, or bronchiectasis)</a:t>
            </a:r>
          </a:p>
          <a:p>
            <a:r>
              <a:rPr lang="en-US" dirty="0"/>
              <a:t>Usually asymptomatic, but can cause life-threatening hemoptysis</a:t>
            </a:r>
          </a:p>
          <a:p>
            <a:r>
              <a:rPr lang="en-US" dirty="0"/>
              <a:t>If life-threatening bleeding occurs - embolization or surgical resection (lobectomy)</a:t>
            </a:r>
          </a:p>
          <a:p>
            <a:r>
              <a:rPr lang="en-US" dirty="0"/>
              <a:t>Treatment:  consider surgical resection with pre-op and post-op </a:t>
            </a:r>
            <a:r>
              <a:rPr lang="en-US" dirty="0" err="1"/>
              <a:t>Voriconazole</a:t>
            </a:r>
            <a:endParaRPr lang="en-US" dirty="0"/>
          </a:p>
        </p:txBody>
      </p:sp>
      <p:pic>
        <p:nvPicPr>
          <p:cNvPr id="2050" name="Picture 2" descr="http://images.radiopaedia.org/images/19475/2568de2c9e0a37eb1215610ed6117c_big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776657"/>
            <a:ext cx="4754562" cy="30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err="1"/>
              <a:t>Aspergillosis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err="1"/>
              <a:t>Cavitary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Immunocompetent patient with progressive cavities over time</a:t>
            </a:r>
          </a:p>
          <a:p>
            <a:r>
              <a:rPr lang="en-US" dirty="0"/>
              <a:t>+Aspergillus antibodies in blood</a:t>
            </a:r>
          </a:p>
          <a:p>
            <a:r>
              <a:rPr lang="en-US" dirty="0"/>
              <a:t>Can progress to fibrosis</a:t>
            </a:r>
          </a:p>
          <a:p>
            <a:r>
              <a:rPr lang="en-US" dirty="0"/>
              <a:t>Treatment:  </a:t>
            </a:r>
            <a:r>
              <a:rPr lang="en-US" dirty="0" err="1"/>
              <a:t>Voriconazole</a:t>
            </a:r>
            <a:r>
              <a:rPr lang="en-US" dirty="0"/>
              <a:t> or </a:t>
            </a:r>
            <a:r>
              <a:rPr lang="en-US" dirty="0" err="1"/>
              <a:t>Itraconazole</a:t>
            </a:r>
            <a:r>
              <a:rPr lang="en-US" dirty="0"/>
              <a:t> (if severe, </a:t>
            </a:r>
            <a:r>
              <a:rPr lang="en-US" dirty="0" err="1"/>
              <a:t>Ampho</a:t>
            </a:r>
            <a:r>
              <a:rPr lang="en-US" dirty="0"/>
              <a:t> B)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Chronic Necrotizing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Immunocompromised patient</a:t>
            </a:r>
          </a:p>
          <a:p>
            <a:r>
              <a:rPr lang="en-US" dirty="0"/>
              <a:t>Subacute invasion</a:t>
            </a:r>
          </a:p>
          <a:p>
            <a:r>
              <a:rPr lang="en-US" dirty="0"/>
              <a:t>Treatment:  </a:t>
            </a:r>
            <a:r>
              <a:rPr lang="en-US" dirty="0" err="1"/>
              <a:t>Voriconazole</a:t>
            </a:r>
            <a:r>
              <a:rPr lang="en-US" dirty="0"/>
              <a:t> or </a:t>
            </a:r>
            <a:r>
              <a:rPr lang="en-US" dirty="0" err="1"/>
              <a:t>Itraconazole</a:t>
            </a:r>
            <a:r>
              <a:rPr lang="en-US" dirty="0"/>
              <a:t>  (if severe, </a:t>
            </a:r>
            <a:r>
              <a:rPr lang="en-US" dirty="0" err="1"/>
              <a:t>Ampho</a:t>
            </a:r>
            <a:r>
              <a:rPr lang="en-US" dirty="0"/>
              <a:t> B)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Pulmonary </a:t>
            </a:r>
            <a:r>
              <a:rPr lang="en-US" dirty="0" err="1"/>
              <a:t>Aspergillosis</a:t>
            </a:r>
            <a:r>
              <a:rPr lang="en-US" dirty="0"/>
              <a:t> (IPA)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Neutropenia most important risk factor</a:t>
            </a:r>
          </a:p>
          <a:p>
            <a:r>
              <a:rPr lang="en-US" dirty="0"/>
              <a:t>Risk goes up as neutropenia continues (1%/day for first three weeks, then up to 4%/day thereafter)</a:t>
            </a:r>
          </a:p>
          <a:p>
            <a:r>
              <a:rPr lang="en-US" dirty="0"/>
              <a:t>Present vaguely (fever, productive cough, dyspnea, chest pain with infarcts, hemoptysis)</a:t>
            </a:r>
          </a:p>
          <a:p>
            <a:r>
              <a:rPr lang="en-US" dirty="0"/>
              <a:t>Spreads </a:t>
            </a:r>
            <a:r>
              <a:rPr lang="en-US" dirty="0" err="1"/>
              <a:t>hematogenously</a:t>
            </a:r>
            <a:r>
              <a:rPr lang="en-US" dirty="0"/>
              <a:t> (mostly to brain)</a:t>
            </a:r>
          </a:p>
          <a:p>
            <a:r>
              <a:rPr lang="en-US" dirty="0"/>
              <a:t>CT with nodules, halo sign, and air-crescent sign</a:t>
            </a:r>
          </a:p>
          <a:p>
            <a:r>
              <a:rPr lang="en-US" dirty="0"/>
              <a:t>Diagnosis:  Fungal stain and culture (wash or tissue).  Serum or BAL galactomannan</a:t>
            </a:r>
          </a:p>
          <a:p>
            <a:r>
              <a:rPr lang="en-US" dirty="0"/>
              <a:t>Treatment:  </a:t>
            </a:r>
            <a:r>
              <a:rPr lang="en-US" dirty="0" err="1"/>
              <a:t>Voriconazole</a:t>
            </a:r>
            <a:r>
              <a:rPr lang="en-US" dirty="0"/>
              <a:t> (6mg/kg IV q12h x1 day, then 4mg/kg IV q12h, then 200mg orally q12h) x3 months</a:t>
            </a:r>
          </a:p>
          <a:p>
            <a:r>
              <a:rPr lang="en-US" dirty="0"/>
              <a:t>Consider surgery</a:t>
            </a:r>
          </a:p>
        </p:txBody>
      </p:sp>
    </p:spTree>
    <p:extLst>
      <p:ext uri="{BB962C8B-B14F-4D97-AF65-F5344CB8AC3E}">
        <p14:creationId xmlns:p14="http://schemas.microsoft.com/office/powerpoint/2010/main" val="308946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IPA</a:t>
            </a:r>
          </a:p>
        </p:txBody>
      </p:sp>
      <p:pic>
        <p:nvPicPr>
          <p:cNvPr id="1026" name="Picture 2" descr="http://images.radiopaedia.org/images/2480872/2ba644fd6833c38db5f8aaa43b3430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11" y="2286000"/>
            <a:ext cx="395901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radiopaedia.org/images/314475/40ad184b9d0cce1c5512a33a33135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55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94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382</TotalTime>
  <Words>728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Tw Cen MT</vt:lpstr>
      <vt:lpstr>Tw Cen MT Condensed</vt:lpstr>
      <vt:lpstr>Wingdings 3</vt:lpstr>
      <vt:lpstr>Integral</vt:lpstr>
      <vt:lpstr>Fungal Infections of the Lungs</vt:lpstr>
      <vt:lpstr>Funghi </vt:lpstr>
      <vt:lpstr>Galactomannan &amp; Preciptans</vt:lpstr>
      <vt:lpstr>Aspergillus</vt:lpstr>
      <vt:lpstr>Aspergillus</vt:lpstr>
      <vt:lpstr>Aspergilloma</vt:lpstr>
      <vt:lpstr>Chronic Aspergillosis </vt:lpstr>
      <vt:lpstr>Invasive Pulmonary Aspergillosis (IPA)</vt:lpstr>
      <vt:lpstr>IPA</vt:lpstr>
      <vt:lpstr>ABPA</vt:lpstr>
      <vt:lpstr>ABPA Major Criteria (ARTEPICS)</vt:lpstr>
      <vt:lpstr>ABPA Minor Criteria</vt:lpstr>
      <vt:lpstr>Mucormycosis</vt:lpstr>
      <vt:lpstr>Mucormycosis</vt:lpstr>
      <vt:lpstr>Histoplasmosis</vt:lpstr>
      <vt:lpstr>Histoplasmosis</vt:lpstr>
      <vt:lpstr>Histoplasmosis</vt:lpstr>
      <vt:lpstr>Blastomycosis</vt:lpstr>
      <vt:lpstr>Blastomycosis</vt:lpstr>
      <vt:lpstr>Coccidiodomycosis</vt:lpstr>
      <vt:lpstr>Coccidiodomycosis</vt:lpstr>
      <vt:lpstr>Candida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Infections of the Lungs</dc:title>
  <dc:creator>Karin Halvorson</dc:creator>
  <cp:lastModifiedBy>Halvorson Karin</cp:lastModifiedBy>
  <cp:revision>23</cp:revision>
  <dcterms:created xsi:type="dcterms:W3CDTF">2015-09-02T16:25:20Z</dcterms:created>
  <dcterms:modified xsi:type="dcterms:W3CDTF">2020-05-23T22:27:56Z</dcterms:modified>
</cp:coreProperties>
</file>