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0" r:id="rId1"/>
  </p:sldMasterIdLst>
  <p:notesMasterIdLst>
    <p:notesMasterId r:id="rId65"/>
  </p:notesMasterIdLst>
  <p:handoutMasterIdLst>
    <p:handoutMasterId r:id="rId66"/>
  </p:handoutMasterIdLst>
  <p:sldIdLst>
    <p:sldId id="256" r:id="rId2"/>
    <p:sldId id="360" r:id="rId3"/>
    <p:sldId id="257" r:id="rId4"/>
    <p:sldId id="327" r:id="rId5"/>
    <p:sldId id="328" r:id="rId6"/>
    <p:sldId id="296" r:id="rId7"/>
    <p:sldId id="299" r:id="rId8"/>
    <p:sldId id="300" r:id="rId9"/>
    <p:sldId id="297" r:id="rId10"/>
    <p:sldId id="298" r:id="rId11"/>
    <p:sldId id="258" r:id="rId12"/>
    <p:sldId id="260" r:id="rId13"/>
    <p:sldId id="263" r:id="rId14"/>
    <p:sldId id="304" r:id="rId15"/>
    <p:sldId id="305" r:id="rId16"/>
    <p:sldId id="264" r:id="rId17"/>
    <p:sldId id="361" r:id="rId18"/>
    <p:sldId id="358" r:id="rId19"/>
    <p:sldId id="316" r:id="rId20"/>
    <p:sldId id="318" r:id="rId21"/>
    <p:sldId id="366" r:id="rId22"/>
    <p:sldId id="365" r:id="rId23"/>
    <p:sldId id="262" r:id="rId24"/>
    <p:sldId id="306" r:id="rId25"/>
    <p:sldId id="292" r:id="rId26"/>
    <p:sldId id="293" r:id="rId27"/>
    <p:sldId id="311" r:id="rId28"/>
    <p:sldId id="337" r:id="rId29"/>
    <p:sldId id="338" r:id="rId30"/>
    <p:sldId id="339" r:id="rId31"/>
    <p:sldId id="289" r:id="rId32"/>
    <p:sldId id="291" r:id="rId33"/>
    <p:sldId id="356" r:id="rId34"/>
    <p:sldId id="340" r:id="rId35"/>
    <p:sldId id="307" r:id="rId36"/>
    <p:sldId id="332" r:id="rId37"/>
    <p:sldId id="341" r:id="rId38"/>
    <p:sldId id="362" r:id="rId39"/>
    <p:sldId id="312" r:id="rId40"/>
    <p:sldId id="367" r:id="rId41"/>
    <p:sldId id="368" r:id="rId42"/>
    <p:sldId id="369" r:id="rId43"/>
    <p:sldId id="370" r:id="rId44"/>
    <p:sldId id="371" r:id="rId45"/>
    <p:sldId id="372" r:id="rId46"/>
    <p:sldId id="373" r:id="rId47"/>
    <p:sldId id="374" r:id="rId48"/>
    <p:sldId id="342" r:id="rId49"/>
    <p:sldId id="363" r:id="rId50"/>
    <p:sldId id="343" r:id="rId51"/>
    <p:sldId id="364" r:id="rId52"/>
    <p:sldId id="344" r:id="rId53"/>
    <p:sldId id="345" r:id="rId54"/>
    <p:sldId id="346" r:id="rId55"/>
    <p:sldId id="347" r:id="rId56"/>
    <p:sldId id="348" r:id="rId57"/>
    <p:sldId id="349" r:id="rId58"/>
    <p:sldId id="350" r:id="rId59"/>
    <p:sldId id="351" r:id="rId60"/>
    <p:sldId id="352" r:id="rId61"/>
    <p:sldId id="357" r:id="rId62"/>
    <p:sldId id="266" r:id="rId63"/>
    <p:sldId id="265"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in Halvorson" initials="KH" lastIdx="1" clrIdx="0">
    <p:extLst>
      <p:ext uri="{19B8F6BF-5375-455C-9EA6-DF929625EA0E}">
        <p15:presenceInfo xmlns:p15="http://schemas.microsoft.com/office/powerpoint/2012/main" userId="Karin Halvor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70" autoAdjust="0"/>
    <p:restoredTop sz="94660"/>
  </p:normalViewPr>
  <p:slideViewPr>
    <p:cSldViewPr snapToGrid="0">
      <p:cViewPr varScale="1">
        <p:scale>
          <a:sx n="56" d="100"/>
          <a:sy n="56" d="100"/>
        </p:scale>
        <p:origin x="726" y="60"/>
      </p:cViewPr>
      <p:guideLst/>
    </p:cSldViewPr>
  </p:slideViewPr>
  <p:notesTextViewPr>
    <p:cViewPr>
      <p:scale>
        <a:sx n="1" d="1"/>
        <a:sy n="1" d="1"/>
      </p:scale>
      <p:origin x="0" y="0"/>
    </p:cViewPr>
  </p:notesTextViewPr>
  <p:notesViewPr>
    <p:cSldViewPr snapToGrid="0">
      <p:cViewPr varScale="1">
        <p:scale>
          <a:sx n="101" d="100"/>
          <a:sy n="101" d="100"/>
        </p:scale>
        <p:origin x="281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7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9925F2-E388-4E41-B2CD-5A15F69382BD}" type="datetimeFigureOut">
              <a:rPr lang="en-US" smtClean="0"/>
              <a:t>5/23/2020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BC7CBD-B3F4-4D7D-84A2-5E60912361F1}" type="slidenum">
              <a:rPr lang="en-US" smtClean="0"/>
              <a:t>‹#›</a:t>
            </a:fld>
            <a:endParaRPr lang="en-US" dirty="0"/>
          </a:p>
        </p:txBody>
      </p:sp>
    </p:spTree>
    <p:extLst>
      <p:ext uri="{BB962C8B-B14F-4D97-AF65-F5344CB8AC3E}">
        <p14:creationId xmlns:p14="http://schemas.microsoft.com/office/powerpoint/2010/main" val="623330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0C5D65-2BAB-471C-98B4-DD06907840B2}" type="datetimeFigureOut">
              <a:rPr lang="en-US" smtClean="0"/>
              <a:t>5/23/2020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BB8EF7-D9BB-4BC9-B31E-E78C34E8DECD}" type="slidenum">
              <a:rPr lang="en-US" smtClean="0"/>
              <a:t>‹#›</a:t>
            </a:fld>
            <a:endParaRPr lang="en-US" dirty="0"/>
          </a:p>
        </p:txBody>
      </p:sp>
    </p:spTree>
    <p:extLst>
      <p:ext uri="{BB962C8B-B14F-4D97-AF65-F5344CB8AC3E}">
        <p14:creationId xmlns:p14="http://schemas.microsoft.com/office/powerpoint/2010/main" val="2808325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6221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1643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55777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9015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3268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26372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8579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6089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5/23/2020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84705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5/23/2020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6153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2738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5/23/2020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0694958"/>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194" y="553706"/>
            <a:ext cx="10993549" cy="1475013"/>
          </a:xfrm>
        </p:spPr>
        <p:txBody>
          <a:bodyPr>
            <a:noAutofit/>
          </a:bodyPr>
          <a:lstStyle/>
          <a:p>
            <a:r>
              <a:rPr lang="en-US" sz="6000" dirty="0" smtClean="0"/>
              <a:t>SEPSIS &amp; THE FUTURE OF EARLY-GOAL-DIRECTED-THERAPY</a:t>
            </a:r>
            <a:endParaRPr lang="en-US" sz="6000" dirty="0"/>
          </a:p>
        </p:txBody>
      </p:sp>
      <p:sp>
        <p:nvSpPr>
          <p:cNvPr id="3" name="Subtitle 2"/>
          <p:cNvSpPr>
            <a:spLocks noGrp="1"/>
          </p:cNvSpPr>
          <p:nvPr>
            <p:ph type="subTitle" idx="1"/>
          </p:nvPr>
        </p:nvSpPr>
        <p:spPr>
          <a:xfrm>
            <a:off x="4651351" y="2468839"/>
            <a:ext cx="6759160" cy="1865870"/>
          </a:xfrm>
        </p:spPr>
        <p:txBody>
          <a:bodyPr numCol="1">
            <a:noAutofit/>
          </a:bodyPr>
          <a:lstStyle/>
          <a:p>
            <a:r>
              <a:rPr lang="en-US" sz="1800" dirty="0" err="1" smtClean="0"/>
              <a:t>Dr</a:t>
            </a:r>
            <a:r>
              <a:rPr lang="en-US" sz="1800" dirty="0" smtClean="0"/>
              <a:t> H</a:t>
            </a:r>
            <a:endParaRPr lang="en-US" sz="1800" dirty="0"/>
          </a:p>
          <a:p>
            <a:r>
              <a:rPr lang="en-US" sz="1800" dirty="0"/>
              <a:t>	</a:t>
            </a:r>
          </a:p>
        </p:txBody>
      </p:sp>
      <p:pic>
        <p:nvPicPr>
          <p:cNvPr id="5" name="Picture 4">
            <a:extLst>
              <a:ext uri="{FF2B5EF4-FFF2-40B4-BE49-F238E27FC236}">
                <a16:creationId xmlns:a16="http://schemas.microsoft.com/office/drawing/2014/main" id="{7E35FF77-72A6-4AF9-89B1-EE0B076FCF5B}"/>
              </a:ext>
            </a:extLst>
          </p:cNvPr>
          <p:cNvPicPr>
            <a:picLocks noChangeAspect="1"/>
          </p:cNvPicPr>
          <p:nvPr/>
        </p:nvPicPr>
        <p:blipFill>
          <a:blip r:embed="rId2"/>
          <a:stretch>
            <a:fillRect/>
          </a:stretch>
        </p:blipFill>
        <p:spPr>
          <a:xfrm>
            <a:off x="9550400" y="5139267"/>
            <a:ext cx="1164695" cy="1164695"/>
          </a:xfrm>
          <a:prstGeom prst="rect">
            <a:avLst/>
          </a:prstGeom>
        </p:spPr>
      </p:pic>
      <p:pic>
        <p:nvPicPr>
          <p:cNvPr id="7" name="Picture 6">
            <a:extLst>
              <a:ext uri="{FF2B5EF4-FFF2-40B4-BE49-F238E27FC236}">
                <a16:creationId xmlns:a16="http://schemas.microsoft.com/office/drawing/2014/main" id="{434E824D-EC5C-4B25-B4D7-747F5312500F}"/>
              </a:ext>
            </a:extLst>
          </p:cNvPr>
          <p:cNvPicPr>
            <a:picLocks noChangeAspect="1"/>
          </p:cNvPicPr>
          <p:nvPr/>
        </p:nvPicPr>
        <p:blipFill>
          <a:blip r:embed="rId3"/>
          <a:stretch>
            <a:fillRect/>
          </a:stretch>
        </p:blipFill>
        <p:spPr>
          <a:xfrm>
            <a:off x="10862734" y="5139267"/>
            <a:ext cx="847724" cy="1198270"/>
          </a:xfrm>
          <a:prstGeom prst="rect">
            <a:avLst/>
          </a:prstGeom>
        </p:spPr>
      </p:pic>
    </p:spTree>
    <p:extLst>
      <p:ext uri="{BB962C8B-B14F-4D97-AF65-F5344CB8AC3E}">
        <p14:creationId xmlns:p14="http://schemas.microsoft.com/office/powerpoint/2010/main" val="3573048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32594361"/>
              </p:ext>
            </p:extLst>
          </p:nvPr>
        </p:nvGraphicFramePr>
        <p:xfrm>
          <a:off x="2002390" y="1886609"/>
          <a:ext cx="8128000" cy="4246880"/>
        </p:xfrm>
        <a:graphic>
          <a:graphicData uri="http://schemas.openxmlformats.org/drawingml/2006/table">
            <a:tbl>
              <a:tblPr firstRow="1" bandRow="1">
                <a:tableStyleId>{5C22544A-7EE6-4342-B048-85BDC9FD1C3A}</a:tableStyleId>
              </a:tblPr>
              <a:tblGrid>
                <a:gridCol w="2392516">
                  <a:extLst>
                    <a:ext uri="{9D8B030D-6E8A-4147-A177-3AD203B41FA5}">
                      <a16:colId xmlns:a16="http://schemas.microsoft.com/office/drawing/2014/main" val="20000"/>
                    </a:ext>
                  </a:extLst>
                </a:gridCol>
                <a:gridCol w="899652">
                  <a:extLst>
                    <a:ext uri="{9D8B030D-6E8A-4147-A177-3AD203B41FA5}">
                      <a16:colId xmlns:a16="http://schemas.microsoft.com/office/drawing/2014/main" val="20001"/>
                    </a:ext>
                  </a:extLst>
                </a:gridCol>
                <a:gridCol w="811161">
                  <a:extLst>
                    <a:ext uri="{9D8B030D-6E8A-4147-A177-3AD203B41FA5}">
                      <a16:colId xmlns:a16="http://schemas.microsoft.com/office/drawing/2014/main" val="20002"/>
                    </a:ext>
                  </a:extLst>
                </a:gridCol>
                <a:gridCol w="2064774">
                  <a:extLst>
                    <a:ext uri="{9D8B030D-6E8A-4147-A177-3AD203B41FA5}">
                      <a16:colId xmlns:a16="http://schemas.microsoft.com/office/drawing/2014/main" val="20003"/>
                    </a:ext>
                  </a:extLst>
                </a:gridCol>
                <a:gridCol w="1959897">
                  <a:extLst>
                    <a:ext uri="{9D8B030D-6E8A-4147-A177-3AD203B41FA5}">
                      <a16:colId xmlns:a16="http://schemas.microsoft.com/office/drawing/2014/main" val="20004"/>
                    </a:ext>
                  </a:extLst>
                </a:gridCol>
              </a:tblGrid>
              <a:tr h="370840">
                <a:tc>
                  <a:txBody>
                    <a:bodyPr/>
                    <a:lstStyle/>
                    <a:p>
                      <a:r>
                        <a:rPr lang="en-US" dirty="0"/>
                        <a:t>Site</a:t>
                      </a:r>
                    </a:p>
                  </a:txBody>
                  <a:tcPr/>
                </a:tc>
                <a:tc>
                  <a:txBody>
                    <a:bodyPr/>
                    <a:lstStyle/>
                    <a:p>
                      <a:r>
                        <a:rPr lang="en-US" dirty="0" err="1"/>
                        <a:t>Freq</a:t>
                      </a:r>
                      <a:r>
                        <a:rPr lang="en-US" dirty="0"/>
                        <a:t> M (%)</a:t>
                      </a:r>
                    </a:p>
                  </a:txBody>
                  <a:tcPr/>
                </a:tc>
                <a:tc>
                  <a:txBody>
                    <a:bodyPr/>
                    <a:lstStyle/>
                    <a:p>
                      <a:r>
                        <a:rPr lang="en-US" dirty="0" err="1"/>
                        <a:t>Freq</a:t>
                      </a:r>
                      <a:r>
                        <a:rPr lang="en-US" baseline="0" dirty="0"/>
                        <a:t> F (%)</a:t>
                      </a:r>
                      <a:endParaRPr lang="en-US" dirty="0"/>
                    </a:p>
                  </a:txBody>
                  <a:tcPr/>
                </a:tc>
                <a:tc>
                  <a:txBody>
                    <a:bodyPr/>
                    <a:lstStyle/>
                    <a:p>
                      <a:r>
                        <a:rPr lang="en-US" dirty="0"/>
                        <a:t>Mortality M</a:t>
                      </a:r>
                      <a:r>
                        <a:rPr lang="en-US" baseline="0" dirty="0"/>
                        <a:t> (%)</a:t>
                      </a:r>
                      <a:endParaRPr lang="en-US" dirty="0"/>
                    </a:p>
                  </a:txBody>
                  <a:tcPr/>
                </a:tc>
                <a:tc>
                  <a:txBody>
                    <a:bodyPr/>
                    <a:lstStyle/>
                    <a:p>
                      <a:r>
                        <a:rPr lang="en-US" dirty="0"/>
                        <a:t>Mortality F (%)</a:t>
                      </a:r>
                    </a:p>
                  </a:txBody>
                  <a:tcPr/>
                </a:tc>
                <a:extLst>
                  <a:ext uri="{0D108BD9-81ED-4DB2-BD59-A6C34878D82A}">
                    <a16:rowId xmlns:a16="http://schemas.microsoft.com/office/drawing/2014/main" val="10000"/>
                  </a:ext>
                </a:extLst>
              </a:tr>
              <a:tr h="370840">
                <a:tc>
                  <a:txBody>
                    <a:bodyPr/>
                    <a:lstStyle/>
                    <a:p>
                      <a:r>
                        <a:rPr lang="en-US" dirty="0"/>
                        <a:t>Respiratory</a:t>
                      </a:r>
                    </a:p>
                  </a:txBody>
                  <a:tcPr/>
                </a:tc>
                <a:tc>
                  <a:txBody>
                    <a:bodyPr/>
                    <a:lstStyle/>
                    <a:p>
                      <a:r>
                        <a:rPr lang="en-US" dirty="0"/>
                        <a:t>41.8</a:t>
                      </a:r>
                    </a:p>
                  </a:txBody>
                  <a:tcPr/>
                </a:tc>
                <a:tc>
                  <a:txBody>
                    <a:bodyPr/>
                    <a:lstStyle/>
                    <a:p>
                      <a:r>
                        <a:rPr lang="en-US" dirty="0"/>
                        <a:t>35.8</a:t>
                      </a:r>
                    </a:p>
                  </a:txBody>
                  <a:tcPr/>
                </a:tc>
                <a:tc>
                  <a:txBody>
                    <a:bodyPr/>
                    <a:lstStyle/>
                    <a:p>
                      <a:r>
                        <a:rPr lang="en-US" dirty="0"/>
                        <a:t>22</a:t>
                      </a:r>
                    </a:p>
                  </a:txBody>
                  <a:tcPr/>
                </a:tc>
                <a:tc>
                  <a:txBody>
                    <a:bodyPr/>
                    <a:lstStyle/>
                    <a:p>
                      <a:r>
                        <a:rPr lang="en-US" dirty="0"/>
                        <a:t>22</a:t>
                      </a:r>
                    </a:p>
                  </a:txBody>
                  <a:tcPr/>
                </a:tc>
                <a:extLst>
                  <a:ext uri="{0D108BD9-81ED-4DB2-BD59-A6C34878D82A}">
                    <a16:rowId xmlns:a16="http://schemas.microsoft.com/office/drawing/2014/main" val="10001"/>
                  </a:ext>
                </a:extLst>
              </a:tr>
              <a:tr h="370840">
                <a:tc>
                  <a:txBody>
                    <a:bodyPr/>
                    <a:lstStyle/>
                    <a:p>
                      <a:r>
                        <a:rPr lang="en-US" dirty="0"/>
                        <a:t>Bacteremia (unknown source)</a:t>
                      </a:r>
                    </a:p>
                  </a:txBody>
                  <a:tcPr/>
                </a:tc>
                <a:tc>
                  <a:txBody>
                    <a:bodyPr/>
                    <a:lstStyle/>
                    <a:p>
                      <a:r>
                        <a:rPr lang="en-US" dirty="0"/>
                        <a:t>21</a:t>
                      </a:r>
                    </a:p>
                  </a:txBody>
                  <a:tcPr/>
                </a:tc>
                <a:tc>
                  <a:txBody>
                    <a:bodyPr/>
                    <a:lstStyle/>
                    <a:p>
                      <a:r>
                        <a:rPr lang="en-US" dirty="0"/>
                        <a:t>20</a:t>
                      </a:r>
                    </a:p>
                  </a:txBody>
                  <a:tcPr/>
                </a:tc>
                <a:tc>
                  <a:txBody>
                    <a:bodyPr/>
                    <a:lstStyle/>
                    <a:p>
                      <a:r>
                        <a:rPr lang="en-US" dirty="0"/>
                        <a:t>33.5</a:t>
                      </a:r>
                    </a:p>
                  </a:txBody>
                  <a:tcPr/>
                </a:tc>
                <a:tc>
                  <a:txBody>
                    <a:bodyPr/>
                    <a:lstStyle/>
                    <a:p>
                      <a:r>
                        <a:rPr lang="en-US" dirty="0"/>
                        <a:t>34.9</a:t>
                      </a:r>
                    </a:p>
                  </a:txBody>
                  <a:tcPr/>
                </a:tc>
                <a:extLst>
                  <a:ext uri="{0D108BD9-81ED-4DB2-BD59-A6C34878D82A}">
                    <a16:rowId xmlns:a16="http://schemas.microsoft.com/office/drawing/2014/main" val="10002"/>
                  </a:ext>
                </a:extLst>
              </a:tr>
              <a:tr h="370840">
                <a:tc>
                  <a:txBody>
                    <a:bodyPr/>
                    <a:lstStyle/>
                    <a:p>
                      <a:r>
                        <a:rPr lang="en-US" dirty="0"/>
                        <a:t>GU</a:t>
                      </a:r>
                    </a:p>
                  </a:txBody>
                  <a:tcPr/>
                </a:tc>
                <a:tc>
                  <a:txBody>
                    <a:bodyPr/>
                    <a:lstStyle/>
                    <a:p>
                      <a:r>
                        <a:rPr lang="en-US" dirty="0"/>
                        <a:t>10.3</a:t>
                      </a:r>
                    </a:p>
                  </a:txBody>
                  <a:tcPr/>
                </a:tc>
                <a:tc>
                  <a:txBody>
                    <a:bodyPr/>
                    <a:lstStyle/>
                    <a:p>
                      <a:r>
                        <a:rPr lang="en-US" dirty="0"/>
                        <a:t>18</a:t>
                      </a:r>
                    </a:p>
                  </a:txBody>
                  <a:tcPr/>
                </a:tc>
                <a:tc>
                  <a:txBody>
                    <a:bodyPr/>
                    <a:lstStyle/>
                    <a:p>
                      <a:r>
                        <a:rPr lang="en-US" dirty="0"/>
                        <a:t>8.6</a:t>
                      </a:r>
                    </a:p>
                  </a:txBody>
                  <a:tcPr/>
                </a:tc>
                <a:tc>
                  <a:txBody>
                    <a:bodyPr/>
                    <a:lstStyle/>
                    <a:p>
                      <a:r>
                        <a:rPr lang="en-US" dirty="0"/>
                        <a:t>7.8</a:t>
                      </a:r>
                    </a:p>
                  </a:txBody>
                  <a:tcPr/>
                </a:tc>
                <a:extLst>
                  <a:ext uri="{0D108BD9-81ED-4DB2-BD59-A6C34878D82A}">
                    <a16:rowId xmlns:a16="http://schemas.microsoft.com/office/drawing/2014/main" val="10003"/>
                  </a:ext>
                </a:extLst>
              </a:tr>
              <a:tr h="370840">
                <a:tc>
                  <a:txBody>
                    <a:bodyPr/>
                    <a:lstStyle/>
                    <a:p>
                      <a:r>
                        <a:rPr lang="en-US" dirty="0"/>
                        <a:t>Abdominal</a:t>
                      </a:r>
                    </a:p>
                  </a:txBody>
                  <a:tcPr/>
                </a:tc>
                <a:tc>
                  <a:txBody>
                    <a:bodyPr/>
                    <a:lstStyle/>
                    <a:p>
                      <a:r>
                        <a:rPr lang="en-US" dirty="0"/>
                        <a:t>8.6</a:t>
                      </a:r>
                    </a:p>
                  </a:txBody>
                  <a:tcPr/>
                </a:tc>
                <a:tc>
                  <a:txBody>
                    <a:bodyPr/>
                    <a:lstStyle/>
                    <a:p>
                      <a:r>
                        <a:rPr lang="en-US" dirty="0"/>
                        <a:t>8.1</a:t>
                      </a:r>
                    </a:p>
                  </a:txBody>
                  <a:tcPr/>
                </a:tc>
                <a:tc>
                  <a:txBody>
                    <a:bodyPr/>
                    <a:lstStyle/>
                    <a:p>
                      <a:r>
                        <a:rPr lang="en-US" dirty="0"/>
                        <a:t>9.8</a:t>
                      </a:r>
                    </a:p>
                  </a:txBody>
                  <a:tcPr/>
                </a:tc>
                <a:tc>
                  <a:txBody>
                    <a:bodyPr/>
                    <a:lstStyle/>
                    <a:p>
                      <a:r>
                        <a:rPr lang="en-US" dirty="0"/>
                        <a:t>10.6</a:t>
                      </a:r>
                    </a:p>
                  </a:txBody>
                  <a:tcPr/>
                </a:tc>
                <a:extLst>
                  <a:ext uri="{0D108BD9-81ED-4DB2-BD59-A6C34878D82A}">
                    <a16:rowId xmlns:a16="http://schemas.microsoft.com/office/drawing/2014/main" val="10004"/>
                  </a:ext>
                </a:extLst>
              </a:tr>
              <a:tr h="370840">
                <a:tc>
                  <a:txBody>
                    <a:bodyPr/>
                    <a:lstStyle/>
                    <a:p>
                      <a:r>
                        <a:rPr lang="en-US" dirty="0"/>
                        <a:t>Device-related</a:t>
                      </a:r>
                    </a:p>
                  </a:txBody>
                  <a:tcPr/>
                </a:tc>
                <a:tc>
                  <a:txBody>
                    <a:bodyPr/>
                    <a:lstStyle/>
                    <a:p>
                      <a:r>
                        <a:rPr lang="en-US" dirty="0"/>
                        <a:t>1.2</a:t>
                      </a:r>
                    </a:p>
                  </a:txBody>
                  <a:tcPr/>
                </a:tc>
                <a:tc>
                  <a:txBody>
                    <a:bodyPr/>
                    <a:lstStyle/>
                    <a:p>
                      <a:r>
                        <a:rPr lang="en-US" dirty="0"/>
                        <a:t>1.0</a:t>
                      </a:r>
                    </a:p>
                  </a:txBody>
                  <a:tcPr/>
                </a:tc>
                <a:tc>
                  <a:txBody>
                    <a:bodyPr/>
                    <a:lstStyle/>
                    <a:p>
                      <a:r>
                        <a:rPr lang="en-US" dirty="0"/>
                        <a:t>9.5</a:t>
                      </a:r>
                    </a:p>
                  </a:txBody>
                  <a:tcPr/>
                </a:tc>
                <a:tc>
                  <a:txBody>
                    <a:bodyPr/>
                    <a:lstStyle/>
                    <a:p>
                      <a:r>
                        <a:rPr lang="en-US" dirty="0"/>
                        <a:t>9.5</a:t>
                      </a:r>
                    </a:p>
                  </a:txBody>
                  <a:tcPr/>
                </a:tc>
                <a:extLst>
                  <a:ext uri="{0D108BD9-81ED-4DB2-BD59-A6C34878D82A}">
                    <a16:rowId xmlns:a16="http://schemas.microsoft.com/office/drawing/2014/main" val="10005"/>
                  </a:ext>
                </a:extLst>
              </a:tr>
              <a:tr h="370840">
                <a:tc>
                  <a:txBody>
                    <a:bodyPr/>
                    <a:lstStyle/>
                    <a:p>
                      <a:r>
                        <a:rPr lang="en-US" dirty="0"/>
                        <a:t>Wound/soft</a:t>
                      </a:r>
                      <a:r>
                        <a:rPr lang="en-US" baseline="0" dirty="0"/>
                        <a:t> tissue</a:t>
                      </a:r>
                      <a:endParaRPr lang="en-US" dirty="0"/>
                    </a:p>
                  </a:txBody>
                  <a:tcPr/>
                </a:tc>
                <a:tc>
                  <a:txBody>
                    <a:bodyPr/>
                    <a:lstStyle/>
                    <a:p>
                      <a:r>
                        <a:rPr lang="en-US" dirty="0"/>
                        <a:t>9.0</a:t>
                      </a:r>
                    </a:p>
                  </a:txBody>
                  <a:tcPr/>
                </a:tc>
                <a:tc>
                  <a:txBody>
                    <a:bodyPr/>
                    <a:lstStyle/>
                    <a:p>
                      <a:r>
                        <a:rPr lang="en-US" dirty="0"/>
                        <a:t>7.5</a:t>
                      </a:r>
                    </a:p>
                  </a:txBody>
                  <a:tcPr/>
                </a:tc>
                <a:tc>
                  <a:txBody>
                    <a:bodyPr/>
                    <a:lstStyle/>
                    <a:p>
                      <a:r>
                        <a:rPr lang="en-US" dirty="0"/>
                        <a:t>9.4</a:t>
                      </a:r>
                    </a:p>
                  </a:txBody>
                  <a:tcPr/>
                </a:tc>
                <a:tc>
                  <a:txBody>
                    <a:bodyPr/>
                    <a:lstStyle/>
                    <a:p>
                      <a:r>
                        <a:rPr lang="en-US" dirty="0"/>
                        <a:t>9.5</a:t>
                      </a:r>
                    </a:p>
                  </a:txBody>
                  <a:tcPr/>
                </a:tc>
                <a:extLst>
                  <a:ext uri="{0D108BD9-81ED-4DB2-BD59-A6C34878D82A}">
                    <a16:rowId xmlns:a16="http://schemas.microsoft.com/office/drawing/2014/main" val="10006"/>
                  </a:ext>
                </a:extLst>
              </a:tr>
              <a:tr h="370840">
                <a:tc>
                  <a:txBody>
                    <a:bodyPr/>
                    <a:lstStyle/>
                    <a:p>
                      <a:r>
                        <a:rPr lang="en-US" dirty="0"/>
                        <a:t>CNS</a:t>
                      </a:r>
                    </a:p>
                  </a:txBody>
                  <a:tcPr/>
                </a:tc>
                <a:tc>
                  <a:txBody>
                    <a:bodyPr/>
                    <a:lstStyle/>
                    <a:p>
                      <a:r>
                        <a:rPr lang="en-US" dirty="0"/>
                        <a:t>0.7</a:t>
                      </a:r>
                    </a:p>
                  </a:txBody>
                  <a:tcPr/>
                </a:tc>
                <a:tc>
                  <a:txBody>
                    <a:bodyPr/>
                    <a:lstStyle/>
                    <a:p>
                      <a:r>
                        <a:rPr lang="en-US" dirty="0"/>
                        <a:t>0.5</a:t>
                      </a:r>
                    </a:p>
                  </a:txBody>
                  <a:tcPr/>
                </a:tc>
                <a:tc>
                  <a:txBody>
                    <a:bodyPr/>
                    <a:lstStyle/>
                    <a:p>
                      <a:r>
                        <a:rPr lang="en-US" dirty="0"/>
                        <a:t>17.3</a:t>
                      </a:r>
                    </a:p>
                  </a:txBody>
                  <a:tcPr/>
                </a:tc>
                <a:tc>
                  <a:txBody>
                    <a:bodyPr/>
                    <a:lstStyle/>
                    <a:p>
                      <a:r>
                        <a:rPr lang="en-US" dirty="0"/>
                        <a:t>17.5</a:t>
                      </a:r>
                    </a:p>
                  </a:txBody>
                  <a:tcPr/>
                </a:tc>
                <a:extLst>
                  <a:ext uri="{0D108BD9-81ED-4DB2-BD59-A6C34878D82A}">
                    <a16:rowId xmlns:a16="http://schemas.microsoft.com/office/drawing/2014/main" val="10007"/>
                  </a:ext>
                </a:extLst>
              </a:tr>
              <a:tr h="370840">
                <a:tc>
                  <a:txBody>
                    <a:bodyPr/>
                    <a:lstStyle/>
                    <a:p>
                      <a:r>
                        <a:rPr lang="en-US" dirty="0"/>
                        <a:t>Endocarditis</a:t>
                      </a:r>
                    </a:p>
                  </a:txBody>
                  <a:tcPr/>
                </a:tc>
                <a:tc>
                  <a:txBody>
                    <a:bodyPr/>
                    <a:lstStyle/>
                    <a:p>
                      <a:r>
                        <a:rPr lang="en-US" dirty="0"/>
                        <a:t>0.9</a:t>
                      </a:r>
                    </a:p>
                  </a:txBody>
                  <a:tcPr/>
                </a:tc>
                <a:tc>
                  <a:txBody>
                    <a:bodyPr/>
                    <a:lstStyle/>
                    <a:p>
                      <a:r>
                        <a:rPr lang="en-US" dirty="0"/>
                        <a:t>0.5</a:t>
                      </a:r>
                    </a:p>
                  </a:txBody>
                  <a:tcPr/>
                </a:tc>
                <a:tc>
                  <a:txBody>
                    <a:bodyPr/>
                    <a:lstStyle/>
                    <a:p>
                      <a:r>
                        <a:rPr lang="en-US" dirty="0"/>
                        <a:t>23.8</a:t>
                      </a:r>
                    </a:p>
                  </a:txBody>
                  <a:tcPr/>
                </a:tc>
                <a:tc>
                  <a:txBody>
                    <a:bodyPr/>
                    <a:lstStyle/>
                    <a:p>
                      <a:r>
                        <a:rPr lang="en-US" dirty="0"/>
                        <a:t>28.1</a:t>
                      </a:r>
                    </a:p>
                  </a:txBody>
                  <a:tcPr/>
                </a:tc>
                <a:extLst>
                  <a:ext uri="{0D108BD9-81ED-4DB2-BD59-A6C34878D82A}">
                    <a16:rowId xmlns:a16="http://schemas.microsoft.com/office/drawing/2014/main" val="10008"/>
                  </a:ext>
                </a:extLst>
              </a:tr>
              <a:tr h="370840">
                <a:tc>
                  <a:txBody>
                    <a:bodyPr/>
                    <a:lstStyle/>
                    <a:p>
                      <a:r>
                        <a:rPr lang="en-US" dirty="0"/>
                        <a:t>Other</a:t>
                      </a:r>
                    </a:p>
                  </a:txBody>
                  <a:tcPr/>
                </a:tc>
                <a:tc>
                  <a:txBody>
                    <a:bodyPr/>
                    <a:lstStyle/>
                    <a:p>
                      <a:r>
                        <a:rPr lang="en-US" dirty="0"/>
                        <a:t>6.7</a:t>
                      </a:r>
                    </a:p>
                  </a:txBody>
                  <a:tcPr/>
                </a:tc>
                <a:tc>
                  <a:txBody>
                    <a:bodyPr/>
                    <a:lstStyle/>
                    <a:p>
                      <a:r>
                        <a:rPr lang="en-US" dirty="0"/>
                        <a:t>8.6</a:t>
                      </a:r>
                    </a:p>
                  </a:txBody>
                  <a:tcPr/>
                </a:tc>
                <a:tc>
                  <a:txBody>
                    <a:bodyPr/>
                    <a:lstStyle/>
                    <a:p>
                      <a:r>
                        <a:rPr lang="en-US" dirty="0"/>
                        <a:t>7.6</a:t>
                      </a:r>
                    </a:p>
                  </a:txBody>
                  <a:tcPr/>
                </a:tc>
                <a:tc>
                  <a:txBody>
                    <a:bodyPr/>
                    <a:lstStyle/>
                    <a:p>
                      <a:r>
                        <a:rPr lang="en-US" dirty="0"/>
                        <a:t>6.5</a:t>
                      </a:r>
                    </a:p>
                  </a:txBody>
                  <a:tcPr/>
                </a:tc>
                <a:extLst>
                  <a:ext uri="{0D108BD9-81ED-4DB2-BD59-A6C34878D82A}">
                    <a16:rowId xmlns:a16="http://schemas.microsoft.com/office/drawing/2014/main" val="10009"/>
                  </a:ext>
                </a:extLst>
              </a:tr>
            </a:tbl>
          </a:graphicData>
        </a:graphic>
      </p:graphicFrame>
      <p:sp>
        <p:nvSpPr>
          <p:cNvPr id="3" name="Title 2"/>
          <p:cNvSpPr>
            <a:spLocks noGrp="1"/>
          </p:cNvSpPr>
          <p:nvPr>
            <p:ph type="title"/>
          </p:nvPr>
        </p:nvSpPr>
        <p:spPr/>
        <p:txBody>
          <a:bodyPr/>
          <a:lstStyle/>
          <a:p>
            <a:r>
              <a:rPr lang="en-US" dirty="0"/>
              <a:t>Infection Site</a:t>
            </a:r>
          </a:p>
        </p:txBody>
      </p:sp>
      <p:sp>
        <p:nvSpPr>
          <p:cNvPr id="4" name="Rectangle 3"/>
          <p:cNvSpPr/>
          <p:nvPr/>
        </p:nvSpPr>
        <p:spPr>
          <a:xfrm>
            <a:off x="0" y="6543506"/>
            <a:ext cx="8789773" cy="307777"/>
          </a:xfrm>
          <a:prstGeom prst="rect">
            <a:avLst/>
          </a:prstGeom>
        </p:spPr>
        <p:txBody>
          <a:bodyPr wrap="square">
            <a:spAutoFit/>
          </a:bodyPr>
          <a:lstStyle/>
          <a:p>
            <a:r>
              <a:rPr lang="en-US" sz="1400" dirty="0" err="1"/>
              <a:t>Mayr</a:t>
            </a:r>
            <a:r>
              <a:rPr lang="en-US" sz="1400" dirty="0"/>
              <a:t> et al.  Epidemiology of Severe Sepsis.  Virulence.  2014 Jan 1; 5(1): 4–11. </a:t>
            </a:r>
          </a:p>
        </p:txBody>
      </p:sp>
    </p:spTree>
    <p:extLst>
      <p:ext uri="{BB962C8B-B14F-4D97-AF65-F5344CB8AC3E}">
        <p14:creationId xmlns:p14="http://schemas.microsoft.com/office/powerpoint/2010/main" val="782717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2016 DEFINITION OF SEPSIS	</a:t>
            </a:r>
          </a:p>
        </p:txBody>
      </p:sp>
      <p:sp>
        <p:nvSpPr>
          <p:cNvPr id="3" name="Content Placeholder 2"/>
          <p:cNvSpPr>
            <a:spLocks noGrp="1"/>
          </p:cNvSpPr>
          <p:nvPr>
            <p:ph idx="1"/>
          </p:nvPr>
        </p:nvSpPr>
        <p:spPr/>
        <p:txBody>
          <a:bodyPr/>
          <a:lstStyle/>
          <a:p>
            <a:r>
              <a:rPr lang="en-US" dirty="0"/>
              <a:t>Presence of life-threatening organ dysfunction, which occurs as the result of a dysregulated host response to an infection</a:t>
            </a:r>
          </a:p>
        </p:txBody>
      </p:sp>
      <p:sp>
        <p:nvSpPr>
          <p:cNvPr id="4" name="TextBox 3"/>
          <p:cNvSpPr txBox="1"/>
          <p:nvPr/>
        </p:nvSpPr>
        <p:spPr>
          <a:xfrm>
            <a:off x="0" y="6550223"/>
            <a:ext cx="11601450" cy="307777"/>
          </a:xfrm>
          <a:prstGeom prst="rect">
            <a:avLst/>
          </a:prstGeom>
          <a:noFill/>
        </p:spPr>
        <p:txBody>
          <a:bodyPr wrap="square" rtlCol="0">
            <a:spAutoFit/>
          </a:bodyPr>
          <a:lstStyle/>
          <a:p>
            <a:r>
              <a:rPr lang="en-US" sz="1400" dirty="0"/>
              <a:t>Singer et al.  The Third International Consensus Definitions for Sepsis and Septic Shock.  </a:t>
            </a:r>
            <a:r>
              <a:rPr lang="en-US" sz="1400" i="1" dirty="0"/>
              <a:t>JAMA. </a:t>
            </a:r>
            <a:r>
              <a:rPr lang="en-US" sz="1400" dirty="0"/>
              <a:t>2016;315(8):801-810. </a:t>
            </a:r>
          </a:p>
        </p:txBody>
      </p:sp>
    </p:spTree>
    <p:extLst>
      <p:ext uri="{BB962C8B-B14F-4D97-AF65-F5344CB8AC3E}">
        <p14:creationId xmlns:p14="http://schemas.microsoft.com/office/powerpoint/2010/main" val="3356364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Why Not SIRS?</a:t>
            </a:r>
          </a:p>
        </p:txBody>
      </p:sp>
      <p:sp>
        <p:nvSpPr>
          <p:cNvPr id="6" name="Content Placeholder 5"/>
          <p:cNvSpPr>
            <a:spLocks noGrp="1"/>
          </p:cNvSpPr>
          <p:nvPr>
            <p:ph idx="1"/>
          </p:nvPr>
        </p:nvSpPr>
        <p:spPr/>
        <p:txBody>
          <a:bodyPr>
            <a:normAutofit/>
          </a:bodyPr>
          <a:lstStyle/>
          <a:p>
            <a:r>
              <a:rPr lang="en-US" dirty="0"/>
              <a:t>Nonspecific</a:t>
            </a:r>
          </a:p>
          <a:p>
            <a:r>
              <a:rPr lang="en-US" dirty="0"/>
              <a:t>Inflammation occurs in many clinical scenarios</a:t>
            </a:r>
          </a:p>
          <a:p>
            <a:pPr lvl="1"/>
            <a:r>
              <a:rPr lang="en-US" dirty="0"/>
              <a:t>Ischemia</a:t>
            </a:r>
          </a:p>
          <a:p>
            <a:pPr lvl="1"/>
            <a:r>
              <a:rPr lang="en-US" dirty="0"/>
              <a:t>Trauma</a:t>
            </a:r>
          </a:p>
          <a:p>
            <a:pPr lvl="1"/>
            <a:r>
              <a:rPr lang="en-US" dirty="0"/>
              <a:t>Toxins</a:t>
            </a:r>
          </a:p>
          <a:p>
            <a:pPr lvl="1"/>
            <a:r>
              <a:rPr lang="en-US" dirty="0"/>
              <a:t>Heat</a:t>
            </a:r>
          </a:p>
          <a:p>
            <a:pPr lvl="1"/>
            <a:r>
              <a:rPr lang="en-US" dirty="0"/>
              <a:t>Hypersensitivity</a:t>
            </a:r>
          </a:p>
          <a:p>
            <a:pPr lvl="1"/>
            <a:r>
              <a:rPr lang="en-US" dirty="0"/>
              <a:t>Radiation</a:t>
            </a:r>
          </a:p>
          <a:p>
            <a:pPr lvl="1"/>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3696" y="2104475"/>
            <a:ext cx="4561984" cy="3247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Rectangle 1"/>
          <p:cNvSpPr/>
          <p:nvPr/>
        </p:nvSpPr>
        <p:spPr>
          <a:xfrm>
            <a:off x="0" y="6550223"/>
            <a:ext cx="12101384" cy="307777"/>
          </a:xfrm>
          <a:prstGeom prst="rect">
            <a:avLst/>
          </a:prstGeom>
        </p:spPr>
        <p:txBody>
          <a:bodyPr wrap="square">
            <a:spAutoFit/>
          </a:bodyPr>
          <a:lstStyle/>
          <a:p>
            <a:r>
              <a:rPr lang="en-US" sz="1400" dirty="0"/>
              <a:t>Bone et al. Definitions for sepsis and organ failure and guidelines for the use of innovative therapies in sepsis.  Chest.  1992.  June; 101(6):  1644-55. </a:t>
            </a:r>
          </a:p>
        </p:txBody>
      </p:sp>
    </p:spTree>
    <p:extLst>
      <p:ext uri="{BB962C8B-B14F-4D97-AF65-F5344CB8AC3E}">
        <p14:creationId xmlns:p14="http://schemas.microsoft.com/office/powerpoint/2010/main" val="711573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SOFA Score</a:t>
            </a:r>
          </a:p>
        </p:txBody>
      </p:sp>
      <p:sp>
        <p:nvSpPr>
          <p:cNvPr id="8" name="Content Placeholder 7"/>
          <p:cNvSpPr>
            <a:spLocks noGrp="1"/>
          </p:cNvSpPr>
          <p:nvPr>
            <p:ph sz="half" idx="1"/>
          </p:nvPr>
        </p:nvSpPr>
        <p:spPr>
          <a:xfrm>
            <a:off x="766027" y="2189902"/>
            <a:ext cx="5422390" cy="3633047"/>
          </a:xfrm>
        </p:spPr>
        <p:txBody>
          <a:bodyPr/>
          <a:lstStyle/>
          <a:p>
            <a:r>
              <a:rPr lang="en-US" dirty="0"/>
              <a:t>Sequential (sepsis-related) Organ Failure Assessment</a:t>
            </a:r>
          </a:p>
        </p:txBody>
      </p:sp>
      <p:sp>
        <p:nvSpPr>
          <p:cNvPr id="14" name="Date Placeholder 3"/>
          <p:cNvSpPr txBox="1">
            <a:spLocks noGrp="1"/>
          </p:cNvSpPr>
          <p:nvPr/>
        </p:nvSpPr>
        <p:spPr bwMode="auto">
          <a:xfrm>
            <a:off x="0" y="6223000"/>
            <a:ext cx="2540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6350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fontAlgn="base" hangingPunct="1">
              <a:spcBef>
                <a:spcPct val="0"/>
              </a:spcBef>
              <a:spcAft>
                <a:spcPct val="0"/>
              </a:spcAft>
            </a:pPr>
            <a:r>
              <a:rPr lang="en-US" altLang="en-US" sz="1100" dirty="0">
                <a:solidFill>
                  <a:srgbClr val="999999"/>
                </a:solidFill>
                <a:latin typeface="Helvetica" panose="020B0604020202020204" pitchFamily="34" charset="0"/>
              </a:rPr>
              <a:t>Date of download:  6/28/2016</a:t>
            </a:r>
          </a:p>
        </p:txBody>
      </p:sp>
      <p:sp>
        <p:nvSpPr>
          <p:cNvPr id="15" name="Footer Placeholder 4"/>
          <p:cNvSpPr txBox="1">
            <a:spLocks noGrp="1"/>
          </p:cNvSpPr>
          <p:nvPr/>
        </p:nvSpPr>
        <p:spPr bwMode="auto">
          <a:xfrm>
            <a:off x="2971800" y="6223000"/>
            <a:ext cx="32004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914400" eaLnBrk="1" fontAlgn="base" hangingPunct="1">
              <a:spcBef>
                <a:spcPct val="0"/>
              </a:spcBef>
              <a:spcAft>
                <a:spcPct val="0"/>
              </a:spcAft>
            </a:pPr>
            <a:r>
              <a:rPr lang="en-US" altLang="en-US" sz="1100" dirty="0">
                <a:solidFill>
                  <a:srgbClr val="999999"/>
                </a:solidFill>
                <a:latin typeface="Helvetica" panose="020B0604020202020204" pitchFamily="34" charset="0"/>
              </a:rPr>
              <a:t>Copyright © 2016 American Medical Association. All rights reserved.</a:t>
            </a:r>
          </a:p>
        </p:txBody>
      </p:sp>
      <p:sp>
        <p:nvSpPr>
          <p:cNvPr id="16" name="Text Placeholder 2"/>
          <p:cNvSpPr txBox="1">
            <a:spLocks/>
          </p:cNvSpPr>
          <p:nvPr/>
        </p:nvSpPr>
        <p:spPr bwMode="auto">
          <a:xfrm>
            <a:off x="1847850" y="5786861"/>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0"/>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fontAlgn="base" hangingPunct="1">
              <a:spcBef>
                <a:spcPct val="0"/>
              </a:spcBef>
              <a:spcAft>
                <a:spcPct val="0"/>
              </a:spcAft>
            </a:pPr>
            <a:r>
              <a:rPr lang="en-US" altLang="en-US" sz="1300" dirty="0">
                <a:solidFill>
                  <a:srgbClr val="000000"/>
                </a:solidFill>
                <a:latin typeface="Helvetica" panose="020B0604020202020204" pitchFamily="34" charset="0"/>
              </a:rPr>
              <a:t>From: </a:t>
            </a:r>
            <a:r>
              <a:rPr lang="en-US" altLang="en-US" sz="1300" b="1" dirty="0">
                <a:solidFill>
                  <a:srgbClr val="000000"/>
                </a:solidFill>
                <a:latin typeface="Helvetica" panose="020B0604020202020204" pitchFamily="34" charset="0"/>
              </a:rPr>
              <a:t>The Third International Consensus Definitions for Sepsis and Septic Shock (Sepsis-3)</a:t>
            </a:r>
          </a:p>
        </p:txBody>
      </p:sp>
      <p:cxnSp>
        <p:nvCxnSpPr>
          <p:cNvPr id="17" name="Straight Connector 8"/>
          <p:cNvCxnSpPr>
            <a:cxnSpLocks noChangeShapeType="1"/>
          </p:cNvCxnSpPr>
          <p:nvPr/>
        </p:nvCxnSpPr>
        <p:spPr bwMode="auto">
          <a:xfrm flipV="1">
            <a:off x="0" y="6215063"/>
            <a:ext cx="9144000" cy="7937"/>
          </a:xfrm>
          <a:prstGeom prst="line">
            <a:avLst/>
          </a:prstGeom>
          <a:noFill/>
          <a:ln w="12700" algn="ctr">
            <a:solidFill>
              <a:srgbClr val="999999"/>
            </a:solidFill>
            <a:round/>
            <a:headEnd/>
            <a:tailEnd/>
          </a:ln>
          <a:extLst>
            <a:ext uri="{909E8E84-426E-40DD-AFC4-6F175D3DCCD1}">
              <a14:hiddenFill xmlns:a14="http://schemas.microsoft.com/office/drawing/2010/main">
                <a:noFill/>
              </a14:hiddenFill>
            </a:ext>
          </a:extLst>
        </p:spPr>
      </p:cxnSp>
      <p:sp>
        <p:nvSpPr>
          <p:cNvPr id="18" name="Text Placeholder 2"/>
          <p:cNvSpPr txBox="1">
            <a:spLocks/>
          </p:cNvSpPr>
          <p:nvPr/>
        </p:nvSpPr>
        <p:spPr bwMode="auto">
          <a:xfrm>
            <a:off x="7924800" y="6540500"/>
            <a:ext cx="9144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127000" bIns="63500"/>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fontAlgn="base" hangingPunct="1">
              <a:spcBef>
                <a:spcPct val="0"/>
              </a:spcBef>
              <a:spcAft>
                <a:spcPct val="0"/>
              </a:spcAft>
            </a:pPr>
            <a:r>
              <a:rPr lang="en-US" altLang="en-US" sz="1200" dirty="0">
                <a:solidFill>
                  <a:srgbClr val="000000"/>
                </a:solidFill>
                <a:latin typeface="Helvetica" panose="020B0604020202020204" pitchFamily="34" charset="0"/>
              </a:rPr>
              <a:t>JAMA. 2016;315(8):801-810. doi:10.1001/jama.2016.0287</a:t>
            </a:r>
          </a:p>
        </p:txBody>
      </p:sp>
      <p:cxnSp>
        <p:nvCxnSpPr>
          <p:cNvPr id="21" name="Straight Connector 5"/>
          <p:cNvCxnSpPr>
            <a:cxnSpLocks noChangeShapeType="1"/>
          </p:cNvCxnSpPr>
          <p:nvPr/>
        </p:nvCxnSpPr>
        <p:spPr bwMode="auto">
          <a:xfrm>
            <a:off x="3905250" y="6199611"/>
            <a:ext cx="9144000" cy="0"/>
          </a:xfrm>
          <a:prstGeom prst="line">
            <a:avLst/>
          </a:prstGeom>
          <a:noFill/>
          <a:ln w="38100" algn="ctr">
            <a:solidFill>
              <a:srgbClr val="999999"/>
            </a:solidFill>
            <a:round/>
            <a:headEnd/>
            <a:tailEnd/>
          </a:ln>
          <a:extLst>
            <a:ext uri="{909E8E84-426E-40DD-AFC4-6F175D3DCCD1}">
              <a14:hiddenFill xmlns:a14="http://schemas.microsoft.com/office/drawing/2010/main">
                <a:noFill/>
              </a14:hiddenFill>
            </a:ext>
          </a:extLst>
        </p:spPr>
      </p:cxnSp>
      <p:pic>
        <p:nvPicPr>
          <p:cNvPr id="22"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0" y="127000"/>
            <a:ext cx="26416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3"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9850" y="2360674"/>
            <a:ext cx="5291968" cy="2954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936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687" y="6346031"/>
            <a:ext cx="2381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4389437" y="6385718"/>
            <a:ext cx="555625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900">
                <a:solidFill>
                  <a:srgbClr val="999999"/>
                </a:solidFill>
                <a:latin typeface="Calibri" panose="020F0502020204030204" pitchFamily="34" charset="0"/>
              </a:rPr>
              <a:t>© Williams &amp; Wilkins 1998. All Rights Reserved.  Published by Lippincott Williams &amp; Wilkins, Inc.</a:t>
            </a:r>
          </a:p>
        </p:txBody>
      </p:sp>
      <p:sp>
        <p:nvSpPr>
          <p:cNvPr id="7" name="Rectangle 6"/>
          <p:cNvSpPr>
            <a:spLocks noChangeArrowheads="1"/>
          </p:cNvSpPr>
          <p:nvPr/>
        </p:nvSpPr>
        <p:spPr bwMode="auto">
          <a:xfrm>
            <a:off x="10104437" y="6385718"/>
            <a:ext cx="47625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900">
                <a:solidFill>
                  <a:srgbClr val="999999"/>
                </a:solidFill>
                <a:latin typeface="Calibri" panose="020F0502020204030204" pitchFamily="34" charset="0"/>
              </a:rPr>
              <a:t>2</a:t>
            </a:r>
          </a:p>
        </p:txBody>
      </p:sp>
      <p:pic>
        <p:nvPicPr>
          <p:cNvPr id="8" name="Picture 7"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437" y="670718"/>
            <a:ext cx="4033838" cy="49228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p:cNvSpPr>
            <a:spLocks noChangeArrowheads="1"/>
          </p:cNvSpPr>
          <p:nvPr/>
        </p:nvSpPr>
        <p:spPr bwMode="auto">
          <a:xfrm>
            <a:off x="1531937" y="115093"/>
            <a:ext cx="9128125"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2300" dirty="0">
                <a:solidFill>
                  <a:srgbClr val="000000"/>
                </a:solidFill>
                <a:latin typeface="+mn-lt"/>
              </a:rPr>
              <a:t>SOFA</a:t>
            </a:r>
          </a:p>
        </p:txBody>
      </p:sp>
      <p:sp>
        <p:nvSpPr>
          <p:cNvPr id="10" name="Rectangle 9"/>
          <p:cNvSpPr>
            <a:spLocks noChangeArrowheads="1"/>
          </p:cNvSpPr>
          <p:nvPr/>
        </p:nvSpPr>
        <p:spPr bwMode="auto">
          <a:xfrm>
            <a:off x="7723187" y="670718"/>
            <a:ext cx="2857500" cy="18780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900" b="1">
                <a:solidFill>
                  <a:srgbClr val="000000"/>
                </a:solidFill>
                <a:latin typeface="Calibri" panose="020F0502020204030204" pitchFamily="34" charset="0"/>
              </a:rPr>
              <a:t>Use of the SOFA score to assess the incidence of organ dysfunction/failure in intensive care units: Results of a multicenter, prospective study.</a:t>
            </a:r>
          </a:p>
          <a:p>
            <a:r>
              <a:rPr lang="en-US" altLang="en-US" sz="900">
                <a:solidFill>
                  <a:srgbClr val="000000"/>
                </a:solidFill>
                <a:latin typeface="Calibri" panose="020F0502020204030204" pitchFamily="34" charset="0"/>
              </a:rPr>
              <a:t>Vincent, Jean-Louis; MD, PhD;  de Mendonca, Arnaldo;  Cantraine, Francis;  Moreno, Rui;  Takala, Jukka; MD, PhD;  Suter, Peter;  MD, FCCM;  Sprung, Charles;  MD, JD;  Colardyn, Francis;  Blecher, Serge</a:t>
            </a:r>
          </a:p>
          <a:p>
            <a:endParaRPr lang="en-US" altLang="en-US" sz="900">
              <a:solidFill>
                <a:srgbClr val="000000"/>
              </a:solidFill>
              <a:latin typeface="Calibri" panose="020F0502020204030204" pitchFamily="34" charset="0"/>
            </a:endParaRPr>
          </a:p>
          <a:p>
            <a:r>
              <a:rPr lang="en-US" altLang="en-US" sz="900">
                <a:solidFill>
                  <a:srgbClr val="000000"/>
                </a:solidFill>
                <a:latin typeface="Calibri" panose="020F0502020204030204" pitchFamily="34" charset="0"/>
              </a:rPr>
              <a:t>Critical Care Medicine. 26(11):1793-1800, November 1998.</a:t>
            </a:r>
          </a:p>
          <a:p>
            <a:endParaRPr lang="en-US" altLang="en-US" sz="900">
              <a:solidFill>
                <a:srgbClr val="000000"/>
              </a:solidFill>
              <a:latin typeface="Calibri" panose="020F0502020204030204" pitchFamily="34" charset="0"/>
            </a:endParaRPr>
          </a:p>
        </p:txBody>
      </p:sp>
      <p:sp>
        <p:nvSpPr>
          <p:cNvPr id="11" name="Rectangle 10"/>
          <p:cNvSpPr>
            <a:spLocks noChangeArrowheads="1"/>
          </p:cNvSpPr>
          <p:nvPr/>
        </p:nvSpPr>
        <p:spPr bwMode="auto">
          <a:xfrm>
            <a:off x="7723187" y="2575718"/>
            <a:ext cx="2857500" cy="169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anchor="ct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900">
                <a:solidFill>
                  <a:srgbClr val="000000"/>
                </a:solidFill>
                <a:latin typeface="Calibri" panose="020F0502020204030204" pitchFamily="34" charset="0"/>
              </a:rPr>
              <a:t>Figure 7 . Maximum Sequential Organ Failure Assessment (SOFA) score and mortality. Maximum SOFA score is defined as the highest score achieved by each patient during his/her intensive care unit stay. Top: Distribution of survivors (hatched bars) and nonsurvivors (solid bars) by maximum SOFA score; bottom: mortality rate associated with maximum SOFA score. The mortality rate was &gt;90% in patients whose maximum SOFA score was &gt;15. A cut-off value of a maximum SOFA score of 15 had a sensitivity of 30.7%, a specificity of 98.9%, and a correct classification of 84.2%</a:t>
            </a:r>
          </a:p>
        </p:txBody>
      </p:sp>
    </p:spTree>
    <p:extLst>
      <p:ext uri="{BB962C8B-B14F-4D97-AF65-F5344CB8AC3E}">
        <p14:creationId xmlns:p14="http://schemas.microsoft.com/office/powerpoint/2010/main" val="3734544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687" y="6340475"/>
            <a:ext cx="2381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4389437" y="6380162"/>
            <a:ext cx="55562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900">
                <a:solidFill>
                  <a:srgbClr val="999999"/>
                </a:solidFill>
                <a:latin typeface="Calibri" panose="020F0502020204030204" pitchFamily="34" charset="0"/>
              </a:rPr>
              <a:t>© 2006 by the Society of Critical Care Medicine and Lippincott Williams &amp; Wilkins.  Published by Lippincott Williams &amp; Wilkins, Inc.</a:t>
            </a:r>
          </a:p>
        </p:txBody>
      </p:sp>
      <p:sp>
        <p:nvSpPr>
          <p:cNvPr id="4" name="Rectangle 3"/>
          <p:cNvSpPr>
            <a:spLocks noChangeArrowheads="1"/>
          </p:cNvSpPr>
          <p:nvPr/>
        </p:nvSpPr>
        <p:spPr bwMode="auto">
          <a:xfrm>
            <a:off x="10104437" y="6380162"/>
            <a:ext cx="47625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900">
                <a:solidFill>
                  <a:srgbClr val="999999"/>
                </a:solidFill>
                <a:latin typeface="Calibri" panose="020F0502020204030204" pitchFamily="34" charset="0"/>
              </a:rPr>
              <a:t>2</a:t>
            </a:r>
          </a:p>
        </p:txBody>
      </p:sp>
      <p:pic>
        <p:nvPicPr>
          <p:cNvPr id="5" name="Picture 4"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437" y="665162"/>
            <a:ext cx="4503738" cy="39131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1531937" y="109537"/>
            <a:ext cx="9128125"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2300" dirty="0">
                <a:solidFill>
                  <a:srgbClr val="000000"/>
                </a:solidFill>
                <a:latin typeface="+mn-lt"/>
              </a:rPr>
              <a:t>SOFA</a:t>
            </a:r>
          </a:p>
        </p:txBody>
      </p:sp>
      <p:sp>
        <p:nvSpPr>
          <p:cNvPr id="7" name="Rectangle 6"/>
          <p:cNvSpPr>
            <a:spLocks noChangeArrowheads="1"/>
          </p:cNvSpPr>
          <p:nvPr/>
        </p:nvSpPr>
        <p:spPr bwMode="auto">
          <a:xfrm>
            <a:off x="7723187" y="665162"/>
            <a:ext cx="2857500" cy="16033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900" b="1">
                <a:solidFill>
                  <a:srgbClr val="000000"/>
                </a:solidFill>
                <a:latin typeface="Calibri" panose="020F0502020204030204" pitchFamily="34" charset="0"/>
              </a:rPr>
              <a:t>Sepsis in European intensive care units: Results of the SOAP study *.</a:t>
            </a:r>
          </a:p>
          <a:p>
            <a:r>
              <a:rPr lang="en-US" altLang="en-US" sz="900">
                <a:solidFill>
                  <a:srgbClr val="000000"/>
                </a:solidFill>
                <a:latin typeface="Calibri" panose="020F0502020204030204" pitchFamily="34" charset="0"/>
              </a:rPr>
              <a:t>Vincent, Jean-Louis; MD, PhD; Sakr, Yasser; MB, BCh; Sprung, Charles; Ranieri, V; Reinhart, Konrad; MD, PhD; Gerlach, Herwig; MD, PhD; Moreno, Rui; MD, PhD; Carlet, Jean; MD, PhD; Le Gall, Jean-Roger; Payen, Didier</a:t>
            </a:r>
          </a:p>
          <a:p>
            <a:endParaRPr lang="en-US" altLang="en-US" sz="900">
              <a:solidFill>
                <a:srgbClr val="000000"/>
              </a:solidFill>
              <a:latin typeface="Calibri" panose="020F0502020204030204" pitchFamily="34" charset="0"/>
            </a:endParaRPr>
          </a:p>
          <a:p>
            <a:r>
              <a:rPr lang="en-US" altLang="en-US" sz="900">
                <a:solidFill>
                  <a:srgbClr val="000000"/>
                </a:solidFill>
                <a:latin typeface="Calibri" panose="020F0502020204030204" pitchFamily="34" charset="0"/>
              </a:rPr>
              <a:t>Critical Care Medicine. 34(2):344-353, February 2006.</a:t>
            </a:r>
          </a:p>
          <a:p>
            <a:r>
              <a:rPr lang="en-US" altLang="en-US" sz="900">
                <a:solidFill>
                  <a:srgbClr val="000000"/>
                </a:solidFill>
                <a:latin typeface="Calibri" panose="020F0502020204030204" pitchFamily="34" charset="0"/>
              </a:rPr>
              <a:t>DOI: 10.1097/01.CCM.0000194725.48928.3A</a:t>
            </a:r>
          </a:p>
        </p:txBody>
      </p:sp>
      <p:sp>
        <p:nvSpPr>
          <p:cNvPr id="8" name="Rectangle 7"/>
          <p:cNvSpPr>
            <a:spLocks noChangeArrowheads="1"/>
          </p:cNvSpPr>
          <p:nvPr/>
        </p:nvSpPr>
        <p:spPr bwMode="auto">
          <a:xfrm>
            <a:off x="7723187" y="2570162"/>
            <a:ext cx="2857500"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anchor="ct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900">
                <a:solidFill>
                  <a:srgbClr val="000000"/>
                </a:solidFill>
                <a:latin typeface="Calibri" panose="020F0502020204030204" pitchFamily="34" charset="0"/>
              </a:rPr>
              <a:t>Figure 3.  Frequency of organ failure on admission and corresponding intensive care unit mortality.</a:t>
            </a:r>
          </a:p>
        </p:txBody>
      </p:sp>
    </p:spTree>
    <p:extLst>
      <p:ext uri="{BB962C8B-B14F-4D97-AF65-F5344CB8AC3E}">
        <p14:creationId xmlns:p14="http://schemas.microsoft.com/office/powerpoint/2010/main" val="482444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q-SOFA</a:t>
            </a:r>
          </a:p>
        </p:txBody>
      </p:sp>
      <p:sp>
        <p:nvSpPr>
          <p:cNvPr id="3" name="Content Placeholder 2"/>
          <p:cNvSpPr>
            <a:spLocks noGrp="1"/>
          </p:cNvSpPr>
          <p:nvPr>
            <p:ph sz="half" idx="1"/>
          </p:nvPr>
        </p:nvSpPr>
        <p:spPr/>
        <p:txBody>
          <a:bodyPr/>
          <a:lstStyle/>
          <a:p>
            <a:r>
              <a:rPr lang="en-US" dirty="0"/>
              <a:t>quickSOFA</a:t>
            </a:r>
          </a:p>
          <a:p>
            <a:r>
              <a:rPr lang="en-US" dirty="0"/>
              <a:t>Offers predictive validity (AUROC = 0.81; 95% CI, 0.80-0.82) similar to that of the full SOFA score outside the ICU</a:t>
            </a:r>
          </a:p>
        </p:txBody>
      </p:sp>
      <p:pic>
        <p:nvPicPr>
          <p:cNvPr id="3074" name="Picture 2" descr="http://blog.clinicalmonster.com/wp-content/uploads/sites/3/2016/03/qsofa.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400800" y="2855443"/>
            <a:ext cx="4572000" cy="2004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269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17E7-4E7C-41E1-AEC8-CE057EFBCB65}"/>
              </a:ext>
            </a:extLst>
          </p:cNvPr>
          <p:cNvSpPr>
            <a:spLocks noGrp="1"/>
          </p:cNvSpPr>
          <p:nvPr>
            <p:ph type="title"/>
          </p:nvPr>
        </p:nvSpPr>
        <p:spPr/>
        <p:txBody>
          <a:bodyPr/>
          <a:lstStyle/>
          <a:p>
            <a:r>
              <a:rPr lang="en-US" dirty="0">
                <a:solidFill>
                  <a:srgbClr val="00B0F0"/>
                </a:solidFill>
              </a:rPr>
              <a:t>q-SOFA + SIRS?</a:t>
            </a:r>
          </a:p>
        </p:txBody>
      </p:sp>
      <p:sp>
        <p:nvSpPr>
          <p:cNvPr id="5" name="Content Placeholder 4">
            <a:extLst>
              <a:ext uri="{FF2B5EF4-FFF2-40B4-BE49-F238E27FC236}">
                <a16:creationId xmlns:a16="http://schemas.microsoft.com/office/drawing/2014/main" id="{D2F920B1-D8F1-4DD4-81D5-8F63510AF0AB}"/>
              </a:ext>
            </a:extLst>
          </p:cNvPr>
          <p:cNvSpPr>
            <a:spLocks noGrp="1"/>
          </p:cNvSpPr>
          <p:nvPr>
            <p:ph idx="1"/>
          </p:nvPr>
        </p:nvSpPr>
        <p:spPr/>
        <p:txBody>
          <a:bodyPr/>
          <a:lstStyle/>
          <a:p>
            <a:pPr>
              <a:buFont typeface="Arial" panose="020B0604020202020204" pitchFamily="34" charset="0"/>
              <a:buChar char="•"/>
            </a:pPr>
            <a:r>
              <a:rPr lang="en-US" dirty="0"/>
              <a:t> 4022 citations reviewed, 10 studies met inclusion criteria</a:t>
            </a:r>
          </a:p>
          <a:p>
            <a:pPr>
              <a:buFont typeface="Arial" panose="020B0604020202020204" pitchFamily="34" charset="0"/>
              <a:buChar char="•"/>
            </a:pPr>
            <a:r>
              <a:rPr lang="en-US" dirty="0"/>
              <a:t> Sensitivity of SIRS superior to q-SOFA</a:t>
            </a:r>
          </a:p>
          <a:p>
            <a:pPr>
              <a:buFont typeface="Arial" panose="020B0604020202020204" pitchFamily="34" charset="0"/>
              <a:buChar char="•"/>
            </a:pPr>
            <a:r>
              <a:rPr lang="en-US" dirty="0"/>
              <a:t> Specificity of q-SOFA superior to SIRS</a:t>
            </a:r>
          </a:p>
          <a:p>
            <a:pPr>
              <a:buFont typeface="Arial" panose="020B0604020202020204" pitchFamily="34" charset="0"/>
              <a:buChar char="•"/>
            </a:pPr>
            <a:r>
              <a:rPr lang="en-US" dirty="0"/>
              <a:t> ROC favors q-SOFA as a predictor of </a:t>
            </a:r>
            <a:r>
              <a:rPr lang="en-US" dirty="0" err="1"/>
              <a:t>inhospital</a:t>
            </a:r>
            <a:r>
              <a:rPr lang="en-US" dirty="0"/>
              <a:t> mortality</a:t>
            </a:r>
          </a:p>
          <a:p>
            <a:pPr>
              <a:buFont typeface="Arial" panose="020B0604020202020204" pitchFamily="34" charset="0"/>
              <a:buChar char="•"/>
            </a:pPr>
            <a:endParaRPr lang="en-US" dirty="0"/>
          </a:p>
        </p:txBody>
      </p:sp>
      <p:sp>
        <p:nvSpPr>
          <p:cNvPr id="6" name="Rectangle 5">
            <a:extLst>
              <a:ext uri="{FF2B5EF4-FFF2-40B4-BE49-F238E27FC236}">
                <a16:creationId xmlns:a16="http://schemas.microsoft.com/office/drawing/2014/main" id="{08006BE5-2CCA-4E8A-87E0-11D90FCFBB47}"/>
              </a:ext>
            </a:extLst>
          </p:cNvPr>
          <p:cNvSpPr/>
          <p:nvPr/>
        </p:nvSpPr>
        <p:spPr>
          <a:xfrm>
            <a:off x="0" y="6334780"/>
            <a:ext cx="12101384" cy="523220"/>
          </a:xfrm>
          <a:prstGeom prst="rect">
            <a:avLst/>
          </a:prstGeom>
        </p:spPr>
        <p:txBody>
          <a:bodyPr wrap="square">
            <a:spAutoFit/>
          </a:bodyPr>
          <a:lstStyle/>
          <a:p>
            <a:r>
              <a:rPr lang="en-US" sz="1400" dirty="0" err="1"/>
              <a:t>Serafim</a:t>
            </a:r>
            <a:r>
              <a:rPr lang="en-US" sz="1400" dirty="0"/>
              <a:t> et al.  A Comparison of the Quick-SOFA and Systemic Inflammatory Response Syndrome Criteria for the Diagnosis of Sepsis of Prediction of Mortality.  A Systematic Review and Meta-Analysis.  CHEST, 2018; 153(3): 646-655</a:t>
            </a:r>
          </a:p>
        </p:txBody>
      </p:sp>
    </p:spTree>
    <p:extLst>
      <p:ext uri="{BB962C8B-B14F-4D97-AF65-F5344CB8AC3E}">
        <p14:creationId xmlns:p14="http://schemas.microsoft.com/office/powerpoint/2010/main" val="1458958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SIRS, MEWS, q-SOFA</a:t>
            </a:r>
            <a:br>
              <a:rPr lang="en-US" dirty="0"/>
            </a:br>
            <a:r>
              <a:rPr lang="en-US" sz="2000" dirty="0"/>
              <a:t>Early Warning Signs</a:t>
            </a:r>
          </a:p>
        </p:txBody>
      </p:sp>
      <p:sp>
        <p:nvSpPr>
          <p:cNvPr id="5" name="Content Placeholder 4"/>
          <p:cNvSpPr>
            <a:spLocks noGrp="1"/>
          </p:cNvSpPr>
          <p:nvPr>
            <p:ph sz="half" idx="1"/>
          </p:nvPr>
        </p:nvSpPr>
        <p:spPr/>
        <p:txBody>
          <a:bodyPr/>
          <a:lstStyle/>
          <a:p>
            <a:r>
              <a:rPr lang="en-US" dirty="0"/>
              <a:t>MEWs</a:t>
            </a:r>
          </a:p>
          <a:p>
            <a:pPr>
              <a:buFont typeface="Arial" panose="020B0604020202020204" pitchFamily="34" charset="0"/>
              <a:buChar char="•"/>
            </a:pPr>
            <a:r>
              <a:rPr lang="en-US" dirty="0"/>
              <a:t>Vital Signs</a:t>
            </a:r>
          </a:p>
          <a:p>
            <a:pPr lvl="1">
              <a:buFont typeface="Arial" panose="020B0604020202020204" pitchFamily="34" charset="0"/>
              <a:buChar char="•"/>
            </a:pPr>
            <a:r>
              <a:rPr lang="en-US" dirty="0"/>
              <a:t>Temp, HR, BP, RR</a:t>
            </a:r>
          </a:p>
          <a:p>
            <a:pPr>
              <a:buFont typeface="Arial" panose="020B0604020202020204" pitchFamily="34" charset="0"/>
              <a:buChar char="•"/>
            </a:pPr>
            <a:r>
              <a:rPr lang="en-US" dirty="0"/>
              <a:t>AVPU</a:t>
            </a:r>
          </a:p>
          <a:p>
            <a:pPr lvl="1">
              <a:buFont typeface="Arial" panose="020B0604020202020204" pitchFamily="34" charset="0"/>
              <a:buChar char="•"/>
            </a:pPr>
            <a:r>
              <a:rPr lang="en-US" dirty="0"/>
              <a:t>Alert, Voice, Pain, Unresponsive</a:t>
            </a:r>
          </a:p>
        </p:txBody>
      </p:sp>
      <p:sp>
        <p:nvSpPr>
          <p:cNvPr id="6" name="Content Placeholder 5"/>
          <p:cNvSpPr>
            <a:spLocks noGrp="1"/>
          </p:cNvSpPr>
          <p:nvPr>
            <p:ph sz="half" idx="2"/>
          </p:nvPr>
        </p:nvSpPr>
        <p:spPr/>
        <p:txBody>
          <a:bodyPr/>
          <a:lstStyle/>
          <a:p>
            <a:r>
              <a:rPr lang="en-US" dirty="0" err="1"/>
              <a:t>qSOFA</a:t>
            </a:r>
            <a:endParaRPr lang="en-US" dirty="0"/>
          </a:p>
          <a:p>
            <a:pPr>
              <a:buFont typeface="Arial" panose="020B0604020202020204" pitchFamily="34" charset="0"/>
              <a:buChar char="•"/>
            </a:pPr>
            <a:r>
              <a:rPr lang="en-US" dirty="0"/>
              <a:t>Hypotension (systolic BP &lt;100mmHg)</a:t>
            </a:r>
          </a:p>
          <a:p>
            <a:pPr>
              <a:buFont typeface="Arial" panose="020B0604020202020204" pitchFamily="34" charset="0"/>
              <a:buChar char="•"/>
            </a:pPr>
            <a:r>
              <a:rPr lang="en-US" dirty="0"/>
              <a:t>Altered Mental Status</a:t>
            </a:r>
          </a:p>
          <a:p>
            <a:pPr>
              <a:buFont typeface="Arial" panose="020B0604020202020204" pitchFamily="34" charset="0"/>
              <a:buChar char="•"/>
            </a:pPr>
            <a:r>
              <a:rPr lang="en-US" dirty="0"/>
              <a:t>Tachypnea (RR&gt;22/min)</a:t>
            </a:r>
          </a:p>
        </p:txBody>
      </p:sp>
      <p:sp>
        <p:nvSpPr>
          <p:cNvPr id="7" name="Rectangle 6">
            <a:extLst>
              <a:ext uri="{FF2B5EF4-FFF2-40B4-BE49-F238E27FC236}">
                <a16:creationId xmlns:a16="http://schemas.microsoft.com/office/drawing/2014/main" id="{DD827905-6E06-487B-A0B7-FF234C4D447B}"/>
              </a:ext>
            </a:extLst>
          </p:cNvPr>
          <p:cNvSpPr/>
          <p:nvPr/>
        </p:nvSpPr>
        <p:spPr>
          <a:xfrm>
            <a:off x="3078480" y="4020419"/>
            <a:ext cx="6096000" cy="2031325"/>
          </a:xfrm>
          <a:prstGeom prst="rect">
            <a:avLst/>
          </a:prstGeom>
        </p:spPr>
        <p:txBody>
          <a:bodyPr>
            <a:spAutoFit/>
          </a:bodyPr>
          <a:lstStyle/>
          <a:p>
            <a:pPr fontAlgn="base"/>
            <a:r>
              <a:rPr lang="en-US" dirty="0">
                <a:solidFill>
                  <a:srgbClr val="333333"/>
                </a:solidFill>
              </a:rPr>
              <a:t>SIRS</a:t>
            </a:r>
          </a:p>
          <a:p>
            <a:pPr fontAlgn="base"/>
            <a:r>
              <a:rPr lang="en-US" dirty="0">
                <a:solidFill>
                  <a:srgbClr val="333333"/>
                </a:solidFill>
              </a:rPr>
              <a:t>Two or more of:</a:t>
            </a:r>
          </a:p>
          <a:p>
            <a:pPr marL="742950" lvl="1" indent="-285750" fontAlgn="base">
              <a:buFont typeface="Arial" panose="020B0604020202020204" pitchFamily="34" charset="0"/>
              <a:buChar char="•"/>
            </a:pPr>
            <a:r>
              <a:rPr lang="en-US" dirty="0">
                <a:solidFill>
                  <a:srgbClr val="333333"/>
                </a:solidFill>
              </a:rPr>
              <a:t>Temperature &gt;38°C or &lt;36°C</a:t>
            </a:r>
          </a:p>
          <a:p>
            <a:pPr marL="742950" lvl="1" indent="-285750" fontAlgn="base">
              <a:buFont typeface="Arial" panose="020B0604020202020204" pitchFamily="34" charset="0"/>
              <a:buChar char="•"/>
            </a:pPr>
            <a:r>
              <a:rPr lang="en-US" dirty="0">
                <a:solidFill>
                  <a:srgbClr val="333333"/>
                </a:solidFill>
              </a:rPr>
              <a:t>Heart rate &gt;90/min</a:t>
            </a:r>
          </a:p>
          <a:p>
            <a:pPr marL="742950" lvl="1" indent="-285750" fontAlgn="base">
              <a:buFont typeface="Arial" panose="020B0604020202020204" pitchFamily="34" charset="0"/>
              <a:buChar char="•"/>
            </a:pPr>
            <a:r>
              <a:rPr lang="en-US" dirty="0">
                <a:solidFill>
                  <a:srgbClr val="333333"/>
                </a:solidFill>
              </a:rPr>
              <a:t>Respiratory rate &gt;20/min or Pa</a:t>
            </a:r>
            <a:r>
              <a:rPr lang="en-US" cap="small" dirty="0">
                <a:solidFill>
                  <a:srgbClr val="333333"/>
                </a:solidFill>
              </a:rPr>
              <a:t>co</a:t>
            </a:r>
            <a:r>
              <a:rPr lang="en-US" baseline="-25000" dirty="0">
                <a:solidFill>
                  <a:srgbClr val="333333"/>
                </a:solidFill>
              </a:rPr>
              <a:t>2</a:t>
            </a:r>
            <a:r>
              <a:rPr lang="en-US" dirty="0">
                <a:solidFill>
                  <a:srgbClr val="333333"/>
                </a:solidFill>
              </a:rPr>
              <a:t> &lt;32 mm Hg (4.3 kPa)</a:t>
            </a:r>
          </a:p>
          <a:p>
            <a:pPr marL="742950" lvl="1" indent="-285750" fontAlgn="base">
              <a:buFont typeface="Arial" panose="020B0604020202020204" pitchFamily="34" charset="0"/>
              <a:buChar char="•"/>
            </a:pPr>
            <a:r>
              <a:rPr lang="en-US" dirty="0">
                <a:solidFill>
                  <a:srgbClr val="333333"/>
                </a:solidFill>
              </a:rPr>
              <a:t>White blood cell count &gt;12 000/mm</a:t>
            </a:r>
            <a:r>
              <a:rPr lang="en-US" baseline="30000" dirty="0">
                <a:solidFill>
                  <a:srgbClr val="333333"/>
                </a:solidFill>
              </a:rPr>
              <a:t>3</a:t>
            </a:r>
            <a:r>
              <a:rPr lang="en-US" dirty="0">
                <a:solidFill>
                  <a:srgbClr val="333333"/>
                </a:solidFill>
              </a:rPr>
              <a:t> or &lt;4000/mm</a:t>
            </a:r>
            <a:r>
              <a:rPr lang="en-US" baseline="30000" dirty="0">
                <a:solidFill>
                  <a:srgbClr val="333333"/>
                </a:solidFill>
              </a:rPr>
              <a:t>3</a:t>
            </a:r>
            <a:r>
              <a:rPr lang="en-US" dirty="0">
                <a:solidFill>
                  <a:srgbClr val="333333"/>
                </a:solidFill>
              </a:rPr>
              <a:t> or &gt;10% immature bands</a:t>
            </a:r>
          </a:p>
        </p:txBody>
      </p:sp>
    </p:spTree>
    <p:extLst>
      <p:ext uri="{BB962C8B-B14F-4D97-AF65-F5344CB8AC3E}">
        <p14:creationId xmlns:p14="http://schemas.microsoft.com/office/powerpoint/2010/main" val="2621154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Procalcitonin</a:t>
            </a:r>
          </a:p>
        </p:txBody>
      </p:sp>
      <p:sp>
        <p:nvSpPr>
          <p:cNvPr id="3" name="Content Placeholder 2"/>
          <p:cNvSpPr>
            <a:spLocks noGrp="1"/>
          </p:cNvSpPr>
          <p:nvPr>
            <p:ph idx="1"/>
          </p:nvPr>
        </p:nvSpPr>
        <p:spPr/>
        <p:txBody>
          <a:bodyPr/>
          <a:lstStyle/>
          <a:p>
            <a:r>
              <a:rPr lang="en-US" dirty="0"/>
              <a:t>Prohormone of calcitonin</a:t>
            </a:r>
          </a:p>
          <a:p>
            <a:pPr lvl="1"/>
            <a:r>
              <a:rPr lang="en-US" dirty="0"/>
              <a:t>Released from multiple sources in response to bacterial infection</a:t>
            </a:r>
          </a:p>
          <a:p>
            <a:pPr lvl="1"/>
            <a:r>
              <a:rPr lang="en-US" dirty="0"/>
              <a:t>Low circulating level at baseline in normal individuals</a:t>
            </a:r>
          </a:p>
          <a:p>
            <a:pPr lvl="1"/>
            <a:r>
              <a:rPr lang="en-US" dirty="0"/>
              <a:t>Release not stimulated by viral infection, chronic inflammatory diseases or autoimmune diseases</a:t>
            </a:r>
          </a:p>
          <a:p>
            <a:endParaRPr lang="en-US" dirty="0"/>
          </a:p>
        </p:txBody>
      </p:sp>
    </p:spTree>
    <p:extLst>
      <p:ext uri="{BB962C8B-B14F-4D97-AF65-F5344CB8AC3E}">
        <p14:creationId xmlns:p14="http://schemas.microsoft.com/office/powerpoint/2010/main" val="578818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5B85D-3EC8-4213-A038-9470E4BCBBB2}"/>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2F0CE8D7-3B2D-40DC-AD51-CA9847203C3A}"/>
              </a:ext>
            </a:extLst>
          </p:cNvPr>
          <p:cNvSpPr>
            <a:spLocks noGrp="1"/>
          </p:cNvSpPr>
          <p:nvPr>
            <p:ph idx="1"/>
          </p:nvPr>
        </p:nvSpPr>
        <p:spPr/>
        <p:txBody>
          <a:bodyPr/>
          <a:lstStyle/>
          <a:p>
            <a:r>
              <a:rPr lang="en-US" dirty="0"/>
              <a:t>None</a:t>
            </a:r>
          </a:p>
        </p:txBody>
      </p:sp>
    </p:spTree>
    <p:extLst>
      <p:ext uri="{BB962C8B-B14F-4D97-AF65-F5344CB8AC3E}">
        <p14:creationId xmlns:p14="http://schemas.microsoft.com/office/powerpoint/2010/main" val="1430278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p:cNvSpPr txBox="1">
            <a:spLocks noChangeArrowheads="1"/>
          </p:cNvSpPr>
          <p:nvPr/>
        </p:nvSpPr>
        <p:spPr bwMode="auto">
          <a:xfrm>
            <a:off x="358775" y="420688"/>
            <a:ext cx="93630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fontAlgn="base" hangingPunct="0">
              <a:lnSpc>
                <a:spcPct val="93000"/>
              </a:lnSpc>
              <a:spcBef>
                <a:spcPct val="0"/>
              </a:spcBef>
              <a:spcAft>
                <a:spcPct val="0"/>
              </a:spcAft>
              <a:buClr>
                <a:srgbClr val="000000"/>
              </a:buClr>
              <a:buSzPct val="45000"/>
              <a:buFont typeface="Wingdings" panose="05000000000000000000" pitchFamily="2" charset="2"/>
              <a:buNone/>
            </a:pPr>
            <a:r>
              <a:rPr lang="en-GB" altLang="en-US" sz="1600" b="1" dirty="0">
                <a:latin typeface="+mn-lt"/>
              </a:rPr>
              <a:t>Receiver operating characteristic (ROC) curves comparing admission </a:t>
            </a:r>
            <a:r>
              <a:rPr lang="en-GB" altLang="en-US" sz="1600" b="1" dirty="0" err="1">
                <a:latin typeface="+mn-lt"/>
              </a:rPr>
              <a:t>procalcitonin</a:t>
            </a:r>
            <a:r>
              <a:rPr lang="en-GB" altLang="en-US" sz="1600" b="1" dirty="0">
                <a:latin typeface="+mn-lt"/>
              </a:rPr>
              <a:t> (PCT), C reactive protein (CRP), and leucocyte count (WCC) for prediction of septic shock (all patients).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2399" y="132557"/>
            <a:ext cx="900112" cy="576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6963" y="1079500"/>
            <a:ext cx="5353050" cy="539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4"/>
          <p:cNvSpPr txBox="1">
            <a:spLocks noChangeArrowheads="1"/>
          </p:cNvSpPr>
          <p:nvPr/>
        </p:nvSpPr>
        <p:spPr bwMode="auto">
          <a:xfrm>
            <a:off x="0" y="6547643"/>
            <a:ext cx="4319587" cy="2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pPr fontAlgn="base" hangingPunct="0">
              <a:lnSpc>
                <a:spcPct val="93000"/>
              </a:lnSpc>
              <a:spcBef>
                <a:spcPct val="0"/>
              </a:spcBef>
              <a:spcAft>
                <a:spcPct val="0"/>
              </a:spcAft>
              <a:buClr>
                <a:srgbClr val="000000"/>
              </a:buClr>
              <a:buSzPct val="45000"/>
              <a:buFont typeface="Wingdings" panose="05000000000000000000" pitchFamily="2" charset="2"/>
              <a:buNone/>
            </a:pPr>
            <a:r>
              <a:rPr lang="en-GB" altLang="en-US" sz="1200" dirty="0">
                <a:latin typeface="+mn-lt"/>
              </a:rPr>
              <a:t>Mark </a:t>
            </a:r>
            <a:r>
              <a:rPr lang="en-GB" altLang="en-US" sz="1200" dirty="0" err="1">
                <a:latin typeface="+mn-lt"/>
              </a:rPr>
              <a:t>Hatherill</a:t>
            </a:r>
            <a:r>
              <a:rPr lang="en-GB" altLang="en-US" sz="1200" dirty="0">
                <a:latin typeface="+mn-lt"/>
              </a:rPr>
              <a:t> et al. Arch Dis Child 1999;81:417-421</a:t>
            </a:r>
          </a:p>
        </p:txBody>
      </p:sp>
      <p:sp>
        <p:nvSpPr>
          <p:cNvPr id="7" name="Text Box 5"/>
          <p:cNvSpPr txBox="1">
            <a:spLocks noChangeArrowheads="1"/>
          </p:cNvSpPr>
          <p:nvPr/>
        </p:nvSpPr>
        <p:spPr bwMode="auto">
          <a:xfrm>
            <a:off x="0" y="6711157"/>
            <a:ext cx="7559675" cy="1658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anose="02020603050405020304" pitchFamily="18" charset="0"/>
                <a:ea typeface="msgothic" charset="0"/>
                <a:cs typeface="msgothic" charset="0"/>
              </a:defRPr>
            </a:lvl9pPr>
          </a:lstStyle>
          <a:p>
            <a:pPr fontAlgn="base" hangingPunct="0">
              <a:lnSpc>
                <a:spcPct val="93000"/>
              </a:lnSpc>
              <a:spcBef>
                <a:spcPct val="0"/>
              </a:spcBef>
              <a:spcAft>
                <a:spcPct val="0"/>
              </a:spcAft>
              <a:buClr>
                <a:srgbClr val="000000"/>
              </a:buClr>
              <a:buSzPct val="45000"/>
              <a:buFont typeface="Wingdings" panose="05000000000000000000" pitchFamily="2" charset="2"/>
              <a:buNone/>
            </a:pPr>
            <a:r>
              <a:rPr lang="en-GB" altLang="en-US" sz="1000" dirty="0">
                <a:latin typeface="+mn-lt"/>
              </a:rPr>
              <a:t>Copyright © BMJ Publishing Group Ltd &amp; Royal College of Paediatrics and Child Health. All rights reserved.</a:t>
            </a:r>
          </a:p>
        </p:txBody>
      </p:sp>
    </p:spTree>
    <p:extLst>
      <p:ext uri="{BB962C8B-B14F-4D97-AF65-F5344CB8AC3E}">
        <p14:creationId xmlns:p14="http://schemas.microsoft.com/office/powerpoint/2010/main" val="3876761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411597-4E08-4515-84ED-6995CD190EEC}"/>
              </a:ext>
            </a:extLst>
          </p:cNvPr>
          <p:cNvSpPr/>
          <p:nvPr/>
        </p:nvSpPr>
        <p:spPr>
          <a:xfrm>
            <a:off x="0" y="6334780"/>
            <a:ext cx="12132733" cy="523220"/>
          </a:xfrm>
          <a:prstGeom prst="rect">
            <a:avLst/>
          </a:prstGeom>
        </p:spPr>
        <p:txBody>
          <a:bodyPr wrap="square">
            <a:spAutoFit/>
          </a:bodyPr>
          <a:lstStyle/>
          <a:p>
            <a:r>
              <a:rPr lang="en-US" sz="1400" dirty="0"/>
              <a:t>Schuetz P et al. Procalcitonin to initiate or discontinue antibiotics in acute respiratory tract infections. Cochrane Database </a:t>
            </a:r>
            <a:r>
              <a:rPr lang="en-US" sz="1400" dirty="0" err="1"/>
              <a:t>Syst</a:t>
            </a:r>
            <a:r>
              <a:rPr lang="en-US" sz="1400" dirty="0"/>
              <a:t> Rev. 2012;9(9), CD007498.</a:t>
            </a:r>
          </a:p>
          <a:p>
            <a:r>
              <a:rPr lang="en-US" sz="1400" dirty="0"/>
              <a:t>Schuetz P et al.  Clinical outcomes associated with procalcitonin algorithms to guide antibiotic therapy in respiratory tract infections. JAMA. 2013;309(7):717–8.</a:t>
            </a:r>
          </a:p>
        </p:txBody>
      </p:sp>
      <p:pic>
        <p:nvPicPr>
          <p:cNvPr id="4" name="Picture 3">
            <a:extLst>
              <a:ext uri="{FF2B5EF4-FFF2-40B4-BE49-F238E27FC236}">
                <a16:creationId xmlns:a16="http://schemas.microsoft.com/office/drawing/2014/main" id="{3A3228B0-6DCB-46E9-A7BD-8B475B2CE060}"/>
              </a:ext>
            </a:extLst>
          </p:cNvPr>
          <p:cNvPicPr>
            <a:picLocks noChangeAspect="1"/>
          </p:cNvPicPr>
          <p:nvPr/>
        </p:nvPicPr>
        <p:blipFill>
          <a:blip r:embed="rId2"/>
          <a:stretch>
            <a:fillRect/>
          </a:stretch>
        </p:blipFill>
        <p:spPr>
          <a:xfrm>
            <a:off x="6217920" y="2729125"/>
            <a:ext cx="5400675" cy="2924175"/>
          </a:xfrm>
          <a:prstGeom prst="rect">
            <a:avLst/>
          </a:prstGeom>
        </p:spPr>
      </p:pic>
      <p:pic>
        <p:nvPicPr>
          <p:cNvPr id="6" name="Picture 5">
            <a:extLst>
              <a:ext uri="{FF2B5EF4-FFF2-40B4-BE49-F238E27FC236}">
                <a16:creationId xmlns:a16="http://schemas.microsoft.com/office/drawing/2014/main" id="{96900920-A6D6-4607-942E-D76CCCAE9CA8}"/>
              </a:ext>
            </a:extLst>
          </p:cNvPr>
          <p:cNvPicPr>
            <a:picLocks noChangeAspect="1"/>
          </p:cNvPicPr>
          <p:nvPr/>
        </p:nvPicPr>
        <p:blipFill>
          <a:blip r:embed="rId3"/>
          <a:stretch>
            <a:fillRect/>
          </a:stretch>
        </p:blipFill>
        <p:spPr>
          <a:xfrm>
            <a:off x="665691" y="2691026"/>
            <a:ext cx="5400675" cy="3000375"/>
          </a:xfrm>
          <a:prstGeom prst="rect">
            <a:avLst/>
          </a:prstGeom>
        </p:spPr>
      </p:pic>
      <p:sp>
        <p:nvSpPr>
          <p:cNvPr id="7" name="Title 6">
            <a:extLst>
              <a:ext uri="{FF2B5EF4-FFF2-40B4-BE49-F238E27FC236}">
                <a16:creationId xmlns:a16="http://schemas.microsoft.com/office/drawing/2014/main" id="{20E24822-FDA8-4416-A826-07E88C46F44F}"/>
              </a:ext>
            </a:extLst>
          </p:cNvPr>
          <p:cNvSpPr>
            <a:spLocks noGrp="1"/>
          </p:cNvSpPr>
          <p:nvPr>
            <p:ph type="title"/>
          </p:nvPr>
        </p:nvSpPr>
        <p:spPr/>
        <p:txBody>
          <a:bodyPr/>
          <a:lstStyle/>
          <a:p>
            <a:r>
              <a:rPr lang="en-US" dirty="0"/>
              <a:t>Procalcitonin</a:t>
            </a:r>
          </a:p>
        </p:txBody>
      </p:sp>
      <p:sp>
        <p:nvSpPr>
          <p:cNvPr id="8" name="Text Placeholder 7">
            <a:extLst>
              <a:ext uri="{FF2B5EF4-FFF2-40B4-BE49-F238E27FC236}">
                <a16:creationId xmlns:a16="http://schemas.microsoft.com/office/drawing/2014/main" id="{068EC63B-B4B1-4CD2-904A-EFF7A6415272}"/>
              </a:ext>
            </a:extLst>
          </p:cNvPr>
          <p:cNvSpPr>
            <a:spLocks noGrp="1"/>
          </p:cNvSpPr>
          <p:nvPr>
            <p:ph type="body" idx="1"/>
          </p:nvPr>
        </p:nvSpPr>
        <p:spPr/>
        <p:txBody>
          <a:bodyPr/>
          <a:lstStyle/>
          <a:p>
            <a:r>
              <a:rPr lang="en-US" dirty="0"/>
              <a:t>PCT Algorithm </a:t>
            </a:r>
            <a:r>
              <a:rPr lang="en-US" dirty="0" err="1"/>
              <a:t>ed</a:t>
            </a:r>
            <a:endParaRPr lang="en-US" dirty="0"/>
          </a:p>
        </p:txBody>
      </p:sp>
      <p:sp>
        <p:nvSpPr>
          <p:cNvPr id="10" name="Text Placeholder 9">
            <a:extLst>
              <a:ext uri="{FF2B5EF4-FFF2-40B4-BE49-F238E27FC236}">
                <a16:creationId xmlns:a16="http://schemas.microsoft.com/office/drawing/2014/main" id="{105BEDC9-E035-4681-AAC2-9BB6286799CE}"/>
              </a:ext>
            </a:extLst>
          </p:cNvPr>
          <p:cNvSpPr>
            <a:spLocks noGrp="1"/>
          </p:cNvSpPr>
          <p:nvPr>
            <p:ph type="body" sz="quarter" idx="3"/>
          </p:nvPr>
        </p:nvSpPr>
        <p:spPr/>
        <p:txBody>
          <a:bodyPr/>
          <a:lstStyle/>
          <a:p>
            <a:r>
              <a:rPr lang="en-US" dirty="0" err="1"/>
              <a:t>Pct</a:t>
            </a:r>
            <a:r>
              <a:rPr lang="en-US" dirty="0"/>
              <a:t> algorithm </a:t>
            </a:r>
            <a:r>
              <a:rPr lang="en-US" dirty="0" err="1"/>
              <a:t>icu</a:t>
            </a:r>
            <a:endParaRPr lang="en-US" dirty="0"/>
          </a:p>
        </p:txBody>
      </p:sp>
    </p:spTree>
    <p:extLst>
      <p:ext uri="{BB962C8B-B14F-4D97-AF65-F5344CB8AC3E}">
        <p14:creationId xmlns:p14="http://schemas.microsoft.com/office/powerpoint/2010/main" val="2563618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F56193-2032-4F0F-A3AC-4618F6D20354}"/>
              </a:ext>
            </a:extLst>
          </p:cNvPr>
          <p:cNvPicPr>
            <a:picLocks noChangeAspect="1"/>
          </p:cNvPicPr>
          <p:nvPr/>
        </p:nvPicPr>
        <p:blipFill>
          <a:blip r:embed="rId2"/>
          <a:stretch>
            <a:fillRect/>
          </a:stretch>
        </p:blipFill>
        <p:spPr>
          <a:xfrm>
            <a:off x="1727200" y="415966"/>
            <a:ext cx="8589433" cy="5597484"/>
          </a:xfrm>
          <a:prstGeom prst="rect">
            <a:avLst/>
          </a:prstGeom>
        </p:spPr>
      </p:pic>
      <p:sp>
        <p:nvSpPr>
          <p:cNvPr id="4" name="TextBox 3">
            <a:extLst>
              <a:ext uri="{FF2B5EF4-FFF2-40B4-BE49-F238E27FC236}">
                <a16:creationId xmlns:a16="http://schemas.microsoft.com/office/drawing/2014/main" id="{ED59CF6E-74A0-4B46-8746-52813DEFE2C7}"/>
              </a:ext>
            </a:extLst>
          </p:cNvPr>
          <p:cNvSpPr txBox="1"/>
          <p:nvPr/>
        </p:nvSpPr>
        <p:spPr>
          <a:xfrm>
            <a:off x="0" y="6334780"/>
            <a:ext cx="11601450" cy="523220"/>
          </a:xfrm>
          <a:prstGeom prst="rect">
            <a:avLst/>
          </a:prstGeom>
          <a:noFill/>
        </p:spPr>
        <p:txBody>
          <a:bodyPr wrap="square" rtlCol="0">
            <a:spAutoFit/>
          </a:bodyPr>
          <a:lstStyle/>
          <a:p>
            <a:r>
              <a:rPr lang="en-US" sz="1400" dirty="0"/>
              <a:t>Huang et al.  Design and Rationale of the Procalcitonin Antibiotics Consensus Trial (</a:t>
            </a:r>
            <a:r>
              <a:rPr lang="en-US" sz="1400" dirty="0" err="1"/>
              <a:t>ProACT</a:t>
            </a:r>
            <a:r>
              <a:rPr lang="en-US" sz="1400" dirty="0"/>
              <a:t>), a multicenter randomized trial of procalcitonin antibiotic guidance in lower respiratory tract infection.  BMC </a:t>
            </a:r>
            <a:r>
              <a:rPr lang="en-US" sz="1400" dirty="0" err="1"/>
              <a:t>Emerg</a:t>
            </a:r>
            <a:r>
              <a:rPr lang="en-US" sz="1400" dirty="0"/>
              <a:t> Med.  2017; 17:25</a:t>
            </a:r>
          </a:p>
        </p:txBody>
      </p:sp>
    </p:spTree>
    <p:extLst>
      <p:ext uri="{BB962C8B-B14F-4D97-AF65-F5344CB8AC3E}">
        <p14:creationId xmlns:p14="http://schemas.microsoft.com/office/powerpoint/2010/main" val="1110818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SEPTIC SHOCK</a:t>
            </a:r>
          </a:p>
        </p:txBody>
      </p:sp>
      <p:sp>
        <p:nvSpPr>
          <p:cNvPr id="3" name="Content Placeholder 2"/>
          <p:cNvSpPr>
            <a:spLocks noGrp="1"/>
          </p:cNvSpPr>
          <p:nvPr>
            <p:ph idx="1"/>
          </p:nvPr>
        </p:nvSpPr>
        <p:spPr/>
        <p:txBody>
          <a:bodyPr/>
          <a:lstStyle/>
          <a:p>
            <a:r>
              <a:rPr lang="en-US" dirty="0"/>
              <a:t>Patients with infection, who are not hypovolemic, and require vasopressor support to maintain a MAP &gt;65mmHg with a lactate &gt;2mmol/L</a:t>
            </a:r>
          </a:p>
        </p:txBody>
      </p:sp>
      <p:sp>
        <p:nvSpPr>
          <p:cNvPr id="4" name="TextBox 3">
            <a:extLst>
              <a:ext uri="{FF2B5EF4-FFF2-40B4-BE49-F238E27FC236}">
                <a16:creationId xmlns:a16="http://schemas.microsoft.com/office/drawing/2014/main" id="{6A2B5233-BB90-4DAD-91B6-6DDEEE1FDB8F}"/>
              </a:ext>
            </a:extLst>
          </p:cNvPr>
          <p:cNvSpPr txBox="1"/>
          <p:nvPr/>
        </p:nvSpPr>
        <p:spPr>
          <a:xfrm>
            <a:off x="0" y="6550223"/>
            <a:ext cx="11601450" cy="307777"/>
          </a:xfrm>
          <a:prstGeom prst="rect">
            <a:avLst/>
          </a:prstGeom>
          <a:noFill/>
        </p:spPr>
        <p:txBody>
          <a:bodyPr wrap="square" rtlCol="0">
            <a:spAutoFit/>
          </a:bodyPr>
          <a:lstStyle/>
          <a:p>
            <a:r>
              <a:rPr lang="en-US" sz="1400" dirty="0"/>
              <a:t>Singer et al.  The Third International Consensus Definitions for Sepsis and Septic Shock.  </a:t>
            </a:r>
            <a:r>
              <a:rPr lang="en-US" sz="1400" i="1" dirty="0"/>
              <a:t>JAMA. </a:t>
            </a:r>
            <a:r>
              <a:rPr lang="en-US" sz="1400" dirty="0"/>
              <a:t>2016;315(8):801-810. </a:t>
            </a:r>
          </a:p>
        </p:txBody>
      </p:sp>
    </p:spTree>
    <p:extLst>
      <p:ext uri="{BB962C8B-B14F-4D97-AF65-F5344CB8AC3E}">
        <p14:creationId xmlns:p14="http://schemas.microsoft.com/office/powerpoint/2010/main" val="367963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p:cNvSpPr>
          <p:nvPr/>
        </p:nvSpPr>
        <p:spPr bwMode="auto">
          <a:xfrm>
            <a:off x="107092" y="6440059"/>
            <a:ext cx="1208490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marL="141288" indent="-141288" eaLnBrk="0" hangingPunct="0">
              <a:tabLst>
                <a:tab pos="141288" algn="l"/>
              </a:tabLst>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tabLst>
                <a:tab pos="141288" algn="l"/>
              </a:tabLst>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tabLst>
                <a:tab pos="141288" algn="l"/>
              </a:tabLst>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tabLst>
                <a:tab pos="141288" algn="l"/>
              </a:tabLst>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tabLst>
                <a:tab pos="141288" algn="l"/>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141288" algn="l"/>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141288" algn="l"/>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141288" algn="l"/>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141288" algn="l"/>
              </a:tabLs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ts val="850"/>
              </a:spcBef>
            </a:pPr>
            <a:r>
              <a:rPr lang="en-US" altLang="en-US" sz="1400" dirty="0">
                <a:latin typeface="+mn-lt"/>
                <a:sym typeface="Helvetica" panose="020B0604020202020204" pitchFamily="34" charset="0"/>
              </a:rPr>
              <a:t>Rhodes, et al. Surviving Sepsis Campaign: International Guidelines for Management of Severe Sepsis and Septic Shock: 2016. Critical Care Medicine 2017;45(3):486-552. </a:t>
            </a:r>
          </a:p>
        </p:txBody>
      </p:sp>
      <p:sp>
        <p:nvSpPr>
          <p:cNvPr id="8" name="Title 7"/>
          <p:cNvSpPr>
            <a:spLocks noGrp="1"/>
          </p:cNvSpPr>
          <p:nvPr>
            <p:ph type="title"/>
          </p:nvPr>
        </p:nvSpPr>
        <p:spPr/>
        <p:txBody>
          <a:bodyPr/>
          <a:lstStyle/>
          <a:p>
            <a:r>
              <a:rPr lang="en-US" dirty="0"/>
              <a:t>Sepsis Guidelines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9767" y="157062"/>
            <a:ext cx="1300420" cy="1300420"/>
          </a:xfrm>
          <a:prstGeom prst="rect">
            <a:avLst/>
          </a:prstGeom>
        </p:spPr>
      </p:pic>
      <p:sp>
        <p:nvSpPr>
          <p:cNvPr id="2" name="Rectangle 1"/>
          <p:cNvSpPr/>
          <p:nvPr/>
        </p:nvSpPr>
        <p:spPr>
          <a:xfrm>
            <a:off x="2705100" y="2093976"/>
            <a:ext cx="6096000" cy="3170099"/>
          </a:xfrm>
          <a:prstGeom prst="rect">
            <a:avLst/>
          </a:prstGeom>
        </p:spPr>
        <p:txBody>
          <a:bodyPr>
            <a:spAutoFit/>
          </a:bodyPr>
          <a:lstStyle/>
          <a:p>
            <a:r>
              <a:rPr lang="en-US" sz="3200" dirty="0"/>
              <a:t>Surviving Sepsis Campaign: International Guidelines for Management of Sepsis and Septic Shock: 2016 </a:t>
            </a:r>
          </a:p>
          <a:p>
            <a:r>
              <a:rPr lang="en-US" dirty="0"/>
              <a:t>Andrew Rhodes, MB BS, MD(Res) (Co-chair)1 ; Laura E. Evans, MD, MSc, FCCM (Co-chair)2 ; Waleed </a:t>
            </a:r>
            <a:r>
              <a:rPr lang="en-US" dirty="0" err="1"/>
              <a:t>Alhazzani</a:t>
            </a:r>
            <a:r>
              <a:rPr lang="en-US" dirty="0"/>
              <a:t>, MD, MSc, FRCPC (methodology chair)3 ; Mitchell M. Levy, MD, MCCM4 ; Massimo </a:t>
            </a:r>
            <a:r>
              <a:rPr lang="en-US" dirty="0" err="1"/>
              <a:t>Antonelli</a:t>
            </a:r>
            <a:r>
              <a:rPr lang="en-US" dirty="0"/>
              <a:t>, MD5 </a:t>
            </a:r>
          </a:p>
        </p:txBody>
      </p:sp>
    </p:spTree>
    <p:extLst>
      <p:ext uri="{BB962C8B-B14F-4D97-AF65-F5344CB8AC3E}">
        <p14:creationId xmlns:p14="http://schemas.microsoft.com/office/powerpoint/2010/main" val="3945554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Therapy</a:t>
            </a:r>
          </a:p>
        </p:txBody>
      </p:sp>
      <p:sp>
        <p:nvSpPr>
          <p:cNvPr id="3" name="Content Placeholder 2"/>
          <p:cNvSpPr>
            <a:spLocks noGrp="1"/>
          </p:cNvSpPr>
          <p:nvPr>
            <p:ph idx="1"/>
          </p:nvPr>
        </p:nvSpPr>
        <p:spPr/>
        <p:txBody>
          <a:bodyPr>
            <a:normAutofit/>
          </a:bodyPr>
          <a:lstStyle/>
          <a:p>
            <a:r>
              <a:rPr lang="en-US" dirty="0"/>
              <a:t>INITIAL RESUSCITATION:</a:t>
            </a:r>
          </a:p>
          <a:p>
            <a:r>
              <a:rPr lang="en-US" dirty="0"/>
              <a:t>1. Sepsis and septic shock are medical emergencies, and we recommend that treatment and resuscitation begin immediately (BPS/best practice statement)). </a:t>
            </a:r>
          </a:p>
          <a:p>
            <a:r>
              <a:rPr lang="en-US" dirty="0"/>
              <a:t>2. We recommend that, in the resuscitation from sepsis induced </a:t>
            </a:r>
            <a:r>
              <a:rPr lang="en-US" dirty="0" err="1"/>
              <a:t>hypoperfusion</a:t>
            </a:r>
            <a:r>
              <a:rPr lang="en-US" dirty="0"/>
              <a:t>, at least 30mL/kg of IV crystalloid fluid be given within the first 3 hours (strong recommendation, low quality of evidence). </a:t>
            </a:r>
          </a:p>
          <a:p>
            <a:r>
              <a:rPr lang="en-US" dirty="0"/>
              <a:t>3. We recommend that, following initial fluid resuscitation, additional fluids be guided by frequent reassessment of hemodynamic status (BPS).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9767" y="157062"/>
            <a:ext cx="1300420" cy="1300420"/>
          </a:xfrm>
          <a:prstGeom prst="rect">
            <a:avLst/>
          </a:prstGeom>
        </p:spPr>
      </p:pic>
    </p:spTree>
    <p:extLst>
      <p:ext uri="{BB962C8B-B14F-4D97-AF65-F5344CB8AC3E}">
        <p14:creationId xmlns:p14="http://schemas.microsoft.com/office/powerpoint/2010/main" val="1837458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Therapy</a:t>
            </a:r>
          </a:p>
        </p:txBody>
      </p:sp>
      <p:sp>
        <p:nvSpPr>
          <p:cNvPr id="3" name="Content Placeholder 2"/>
          <p:cNvSpPr>
            <a:spLocks noGrp="1"/>
          </p:cNvSpPr>
          <p:nvPr>
            <p:ph idx="1"/>
          </p:nvPr>
        </p:nvSpPr>
        <p:spPr/>
        <p:txBody>
          <a:bodyPr>
            <a:normAutofit/>
          </a:bodyPr>
          <a:lstStyle/>
          <a:p>
            <a:r>
              <a:rPr lang="en-US" dirty="0"/>
              <a:t>HEMODYNAMICS:</a:t>
            </a:r>
          </a:p>
          <a:p>
            <a:r>
              <a:rPr lang="en-US" dirty="0"/>
              <a:t>4. We recommend further hemodynamic assessment (such as assessing cardiac function) to determine the type of shock if the clinical examination does not lead to a clear diagnosis (BPS). </a:t>
            </a:r>
          </a:p>
          <a:p>
            <a:r>
              <a:rPr lang="en-US" dirty="0"/>
              <a:t>5. We suggest that dynamic over static variables be used to predict fluid responsiveness, where available (weak recommendation, low quality of evidence). </a:t>
            </a:r>
          </a:p>
          <a:p>
            <a:r>
              <a:rPr lang="en-US" dirty="0"/>
              <a:t>6. We recommend an initial target mean arterial pressure (MAP) of 65mm Hg in patients with septic shock requiring vasopressors (strong recommendation, moderate quality of evidence). </a:t>
            </a:r>
          </a:p>
          <a:p>
            <a:r>
              <a:rPr lang="en-US" dirty="0"/>
              <a:t>7. We suggest guiding resuscitation to normalize lactate in patients with elevated lactate levels as a marker of tissue </a:t>
            </a:r>
            <a:r>
              <a:rPr lang="en-US" dirty="0" err="1"/>
              <a:t>hypoperfusion</a:t>
            </a:r>
            <a:r>
              <a:rPr lang="en-US" dirty="0"/>
              <a:t> (weak recommendation, low quality of evidence).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9767" y="157062"/>
            <a:ext cx="1300420" cy="1300420"/>
          </a:xfrm>
          <a:prstGeom prst="rect">
            <a:avLst/>
          </a:prstGeom>
        </p:spPr>
      </p:pic>
    </p:spTree>
    <p:extLst>
      <p:ext uri="{BB962C8B-B14F-4D97-AF65-F5344CB8AC3E}">
        <p14:creationId xmlns:p14="http://schemas.microsoft.com/office/powerpoint/2010/main" val="540379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Lactate Clearance</a:t>
            </a:r>
          </a:p>
        </p:txBody>
      </p:sp>
      <p:sp>
        <p:nvSpPr>
          <p:cNvPr id="4" name="Text Placeholder 3"/>
          <p:cNvSpPr>
            <a:spLocks noGrp="1"/>
          </p:cNvSpPr>
          <p:nvPr>
            <p:ph type="body" idx="1"/>
          </p:nvPr>
        </p:nvSpPr>
        <p:spPr/>
        <p:txBody>
          <a:bodyPr/>
          <a:lstStyle/>
          <a:p>
            <a:endParaRPr lang="en-US"/>
          </a:p>
        </p:txBody>
      </p:sp>
      <p:sp>
        <p:nvSpPr>
          <p:cNvPr id="5" name="Content Placeholder 4"/>
          <p:cNvSpPr>
            <a:spLocks noGrp="1"/>
          </p:cNvSpPr>
          <p:nvPr>
            <p:ph sz="half" idx="2"/>
          </p:nvPr>
        </p:nvSpPr>
        <p:spPr/>
        <p:txBody>
          <a:bodyPr/>
          <a:lstStyle/>
          <a:p>
            <a:endParaRPr lang="en-US"/>
          </a:p>
        </p:txBody>
      </p:sp>
      <p:sp>
        <p:nvSpPr>
          <p:cNvPr id="6" name="Text Placeholder 5"/>
          <p:cNvSpPr>
            <a:spLocks noGrp="1"/>
          </p:cNvSpPr>
          <p:nvPr>
            <p:ph type="body" sz="quarter" idx="3"/>
          </p:nvPr>
        </p:nvSpPr>
        <p:spPr/>
        <p:txBody>
          <a:bodyPr/>
          <a:lstStyle/>
          <a:p>
            <a:r>
              <a:rPr lang="en-US" dirty="0"/>
              <a:t>Prognostic Tool*</a:t>
            </a:r>
          </a:p>
        </p:txBody>
      </p:sp>
      <p:sp>
        <p:nvSpPr>
          <p:cNvPr id="7" name="Content Placeholder 6"/>
          <p:cNvSpPr>
            <a:spLocks noGrp="1"/>
          </p:cNvSpPr>
          <p:nvPr>
            <p:ph sz="quarter" idx="4"/>
          </p:nvPr>
        </p:nvSpPr>
        <p:spPr/>
        <p:txBody>
          <a:bodyPr>
            <a:normAutofit fontScale="92500" lnSpcReduction="10000"/>
          </a:bodyPr>
          <a:lstStyle/>
          <a:p>
            <a:r>
              <a:rPr lang="en-US" dirty="0"/>
              <a:t>In the control group 43.5% (77/177) of the patients did not survive to hospital discharge</a:t>
            </a:r>
          </a:p>
          <a:p>
            <a:r>
              <a:rPr lang="en-US" dirty="0"/>
              <a:t>In the lactate group 33.9% (58/171) died during their hospital stay (</a:t>
            </a:r>
            <a:r>
              <a:rPr lang="en-US" i="1" dirty="0"/>
              <a:t>P</a:t>
            </a:r>
            <a:r>
              <a:rPr lang="en-US" dirty="0"/>
              <a:t> = 0.067)</a:t>
            </a:r>
          </a:p>
          <a:p>
            <a:r>
              <a:rPr lang="en-US" dirty="0"/>
              <a:t>When adjusted for the predefined risk factors at baseline, the treatment protocol to decrease lactate levels resulted in a significant reduction in the risk of hospital death (hazard ratio [HR], 0.61; confidence interval [CI], 0.43–0.87)</a:t>
            </a:r>
            <a:br>
              <a:rPr lang="en-US" dirty="0"/>
            </a:br>
            <a:r>
              <a:rPr lang="en-US" dirty="0"/>
              <a:t/>
            </a:r>
            <a:br>
              <a:rPr lang="en-US" dirty="0"/>
            </a:br>
            <a:r>
              <a:rPr lang="en-US" dirty="0"/>
              <a:t/>
            </a:r>
            <a:br>
              <a:rPr lang="en-US" dirty="0"/>
            </a:br>
            <a:endParaRPr lang="en-US" dirty="0"/>
          </a:p>
        </p:txBody>
      </p:sp>
      <p:pic>
        <p:nvPicPr>
          <p:cNvPr id="6146" name="Picture 2" descr="Fig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354" y="2093976"/>
            <a:ext cx="4762500" cy="376237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0" y="6543506"/>
            <a:ext cx="9881419" cy="307777"/>
          </a:xfrm>
          <a:prstGeom prst="rect">
            <a:avLst/>
          </a:prstGeom>
        </p:spPr>
        <p:txBody>
          <a:bodyPr wrap="square">
            <a:spAutoFit/>
          </a:bodyPr>
          <a:lstStyle/>
          <a:p>
            <a:r>
              <a:rPr lang="en-US" sz="1400" dirty="0"/>
              <a:t>Jansen et al.  Early Lactate-Guided Therapy in Intensive Care Unit Patients.  AJRCCM.  Vol 182. No. 6 (2010), pp 752-761 </a:t>
            </a:r>
          </a:p>
        </p:txBody>
      </p:sp>
    </p:spTree>
    <p:extLst>
      <p:ext uri="{BB962C8B-B14F-4D97-AF65-F5344CB8AC3E}">
        <p14:creationId xmlns:p14="http://schemas.microsoft.com/office/powerpoint/2010/main" val="1704680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Early Therapy</a:t>
            </a:r>
          </a:p>
        </p:txBody>
      </p:sp>
      <p:sp>
        <p:nvSpPr>
          <p:cNvPr id="8" name="Content Placeholder 7"/>
          <p:cNvSpPr>
            <a:spLocks noGrp="1"/>
          </p:cNvSpPr>
          <p:nvPr>
            <p:ph idx="1"/>
          </p:nvPr>
        </p:nvSpPr>
        <p:spPr/>
        <p:txBody>
          <a:bodyPr>
            <a:normAutofit fontScale="92500" lnSpcReduction="20000"/>
          </a:bodyPr>
          <a:lstStyle/>
          <a:p>
            <a:r>
              <a:rPr lang="en-US" dirty="0"/>
              <a:t>ANTIMICROBIAL THERAPY</a:t>
            </a:r>
          </a:p>
          <a:p>
            <a:r>
              <a:rPr lang="en-US" dirty="0"/>
              <a:t>1.  We recommend that administration of IV antimicrobials be initiated as soon as possible after recognition and within one hour for both sepsis and septic shock (strong recommendation, moderate quality of evidence; grade applies to both conditions).</a:t>
            </a:r>
          </a:p>
          <a:p>
            <a:r>
              <a:rPr lang="en-US" dirty="0"/>
              <a:t>2. We recommend empiric broad-spectrum therapy with one or more antimicrobials for patients presenting with sepsis or septic shock to cover all likely pathogens (including bacterial and potentially fungal or viral coverage) (strong recommendation, moderate quality of evidence).</a:t>
            </a:r>
          </a:p>
          <a:p>
            <a:r>
              <a:rPr lang="en-US" dirty="0"/>
              <a:t>3. We recommend that empiric antimicrobial therapy be narrowed once pathogen identification and sensitivities are established and/or adequate clinical improvement is noted (BPS).</a:t>
            </a:r>
          </a:p>
          <a:p>
            <a:r>
              <a:rPr lang="en-US" dirty="0"/>
              <a:t>4. We recommend against sustained systemic antimicrobial prophylaxis in patients with severe inflammatory states of noninfectious origin (e.g., severe pancreatitis, burn injury) (BPS).</a:t>
            </a:r>
          </a:p>
          <a:p>
            <a:r>
              <a:rPr lang="en-US" dirty="0"/>
              <a:t>5. We recommend that dosing strategies of antimicrobials be optimized based on accepted pharmacokinetic/pharmacodynamic principles and specific drug properties in patients with sepsis or septic shock (BPS).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6098" y="157062"/>
            <a:ext cx="1300420" cy="1300420"/>
          </a:xfrm>
          <a:prstGeom prst="rect">
            <a:avLst/>
          </a:prstGeom>
        </p:spPr>
      </p:pic>
    </p:spTree>
    <p:extLst>
      <p:ext uri="{BB962C8B-B14F-4D97-AF65-F5344CB8AC3E}">
        <p14:creationId xmlns:p14="http://schemas.microsoft.com/office/powerpoint/2010/main" val="28699317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Therapy</a:t>
            </a:r>
          </a:p>
        </p:txBody>
      </p:sp>
      <p:sp>
        <p:nvSpPr>
          <p:cNvPr id="3" name="Content Placeholder 2"/>
          <p:cNvSpPr>
            <a:spLocks noGrp="1"/>
          </p:cNvSpPr>
          <p:nvPr>
            <p:ph idx="1"/>
          </p:nvPr>
        </p:nvSpPr>
        <p:spPr/>
        <p:txBody>
          <a:bodyPr>
            <a:normAutofit fontScale="92500" lnSpcReduction="10000"/>
          </a:bodyPr>
          <a:lstStyle/>
          <a:p>
            <a:r>
              <a:rPr lang="en-US" dirty="0"/>
              <a:t>6. We suggest empiric combination therapy (using at least two antibiotics of different antimicrobial classes) aimed at the most likely bacterial pathogen(s) for the initial management of septic shock (weak recommendation, low quality of evidence). </a:t>
            </a:r>
          </a:p>
          <a:p>
            <a:r>
              <a:rPr lang="en-US" dirty="0"/>
              <a:t>7. We suggest that combination therapy not be routinely used for ongoing treatment of most other serious infections, including bacteremia and sepsis without shock (weak recommendation, low quality of evidence). Remarks: This does not preclude the use of multidrug therapy to broaden antimicrobial activity. </a:t>
            </a:r>
          </a:p>
          <a:p>
            <a:r>
              <a:rPr lang="en-US" dirty="0"/>
              <a:t>8. We recommend against combination therapy for the routine treatment of neutropenic sepsis/bacteremia (strong recommendation, moderate quality of evidence). Remarks: This does not preclude the use of multidrug therapy to broaden antimicrobial activity. </a:t>
            </a:r>
          </a:p>
          <a:p>
            <a:r>
              <a:rPr lang="en-US" dirty="0"/>
              <a:t>9. If combination therapy is initially used for septic shock, we recommend de-escalation with discontinuation of combination therapy within the first few days in response to clinical improvement and/or evidence of infection resolution. This applies to both targeted (for culture-positive infections) and empiric (for culture-negative infections) combination therapy (BPS).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6098" y="157062"/>
            <a:ext cx="1300420" cy="1300420"/>
          </a:xfrm>
          <a:prstGeom prst="rect">
            <a:avLst/>
          </a:prstGeom>
        </p:spPr>
      </p:pic>
    </p:spTree>
    <p:extLst>
      <p:ext uri="{BB962C8B-B14F-4D97-AF65-F5344CB8AC3E}">
        <p14:creationId xmlns:p14="http://schemas.microsoft.com/office/powerpoint/2010/main" val="2109310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dirty="0"/>
              <a:t>Epidemiology of Sepsis</a:t>
            </a:r>
          </a:p>
          <a:p>
            <a:r>
              <a:rPr lang="en-US" dirty="0"/>
              <a:t>Evolving Definition of Sepsis</a:t>
            </a:r>
          </a:p>
          <a:p>
            <a:r>
              <a:rPr lang="en-US" dirty="0"/>
              <a:t>Diagnostic </a:t>
            </a:r>
            <a:r>
              <a:rPr lang="en-US" dirty="0" smtClean="0"/>
              <a:t>Evaluation</a:t>
            </a:r>
          </a:p>
          <a:p>
            <a:r>
              <a:rPr lang="en-US" dirty="0" smtClean="0"/>
              <a:t>Fluids</a:t>
            </a:r>
            <a:endParaRPr lang="en-US" dirty="0"/>
          </a:p>
          <a:p>
            <a:r>
              <a:rPr lang="en-US" dirty="0"/>
              <a:t>Future of Early-Goal-Directed Therapy</a:t>
            </a:r>
          </a:p>
          <a:p>
            <a:pPr lvl="1"/>
            <a:r>
              <a:rPr lang="en-US" b="1" i="1" u="sng" dirty="0"/>
              <a:t>EARLY IS STILL KEY!</a:t>
            </a:r>
          </a:p>
          <a:p>
            <a:endParaRPr lang="en-US" dirty="0"/>
          </a:p>
        </p:txBody>
      </p:sp>
    </p:spTree>
    <p:extLst>
      <p:ext uri="{BB962C8B-B14F-4D97-AF65-F5344CB8AC3E}">
        <p14:creationId xmlns:p14="http://schemas.microsoft.com/office/powerpoint/2010/main" val="1109179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Therapy</a:t>
            </a:r>
          </a:p>
        </p:txBody>
      </p:sp>
      <p:sp>
        <p:nvSpPr>
          <p:cNvPr id="3" name="Content Placeholder 2"/>
          <p:cNvSpPr>
            <a:spLocks noGrp="1"/>
          </p:cNvSpPr>
          <p:nvPr>
            <p:ph idx="1"/>
          </p:nvPr>
        </p:nvSpPr>
        <p:spPr/>
        <p:txBody>
          <a:bodyPr>
            <a:normAutofit fontScale="85000" lnSpcReduction="20000"/>
          </a:bodyPr>
          <a:lstStyle/>
          <a:p>
            <a:r>
              <a:rPr lang="en-US" dirty="0"/>
              <a:t>10. We suggest that an antimicrobial treatment duration of 7 to 10 days is adequate for most serious infections associated with sepsis and septic shock (weak recommendation, low quality of evidence). </a:t>
            </a:r>
          </a:p>
          <a:p>
            <a:r>
              <a:rPr lang="en-US" dirty="0"/>
              <a:t>11. We suggest that longer courses are appropriate in patients who have a slow clinical response, undrainable foci of infection, bacteremia with S aureus, some fungal and viral infections, or immunologic deficiencies, including neutropenia. (weak recommendation, low quality of evidence).</a:t>
            </a:r>
          </a:p>
          <a:p>
            <a:r>
              <a:rPr lang="en-US" dirty="0"/>
              <a:t>12. We suggest that shorter courses are appropriate in some patients, particularly those with rapid clinical resolution following effective source control of intra-abdominal or urinary sepsis and those with anatomically uncomplicated pyelonephritis (weak recommendation, low quality of evidence). </a:t>
            </a:r>
          </a:p>
          <a:p>
            <a:r>
              <a:rPr lang="en-US" dirty="0"/>
              <a:t>13. We recommend daily assessment for de-escalation of antimicrobial therapy in patients with sepsis and septic shock (BPS).</a:t>
            </a:r>
          </a:p>
          <a:p>
            <a:r>
              <a:rPr lang="en-US" dirty="0"/>
              <a:t>14. We suggest that measurement of procalcitonin levels can be used to support shortening the duration of antimicrobial therapy in sepsis patients (weak recommendation, low quality of evidence).</a:t>
            </a:r>
          </a:p>
          <a:p>
            <a:r>
              <a:rPr lang="en-US" dirty="0"/>
              <a:t>15. We suggest that procalcitonin levels can be used to support the discontinuation of empiric antibiotics in patients who initially appeared to have sepsis, but subsequently have limited clinical evidence of infection (weak recommendation, low quality of evidence).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6098" y="157062"/>
            <a:ext cx="1300420" cy="1300420"/>
          </a:xfrm>
          <a:prstGeom prst="rect">
            <a:avLst/>
          </a:prstGeom>
        </p:spPr>
      </p:pic>
    </p:spTree>
    <p:extLst>
      <p:ext uri="{BB962C8B-B14F-4D97-AF65-F5344CB8AC3E}">
        <p14:creationId xmlns:p14="http://schemas.microsoft.com/office/powerpoint/2010/main" val="21308674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Early Antibiotics</a:t>
            </a:r>
          </a:p>
        </p:txBody>
      </p:sp>
      <p:pic>
        <p:nvPicPr>
          <p:cNvPr id="11" name="Picture 7" descr="Cove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444817" y="2176934"/>
            <a:ext cx="5681663" cy="3743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 name="Rectangle 9"/>
          <p:cNvSpPr>
            <a:spLocks noChangeArrowheads="1"/>
          </p:cNvSpPr>
          <p:nvPr/>
        </p:nvSpPr>
        <p:spPr bwMode="auto">
          <a:xfrm>
            <a:off x="8450826" y="2661275"/>
            <a:ext cx="3154684" cy="14773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altLang="en-US" sz="900" b="1" dirty="0">
                <a:solidFill>
                  <a:srgbClr val="000000"/>
                </a:solidFill>
                <a:latin typeface="Calibri" panose="020F0502020204030204" pitchFamily="34" charset="0"/>
              </a:rPr>
              <a:t>Duration of hypotension before initiation of effective antimicrobial therapy is the critical determinant of survival in human septic shock *.</a:t>
            </a:r>
          </a:p>
          <a:p>
            <a:r>
              <a:rPr lang="en-US" altLang="en-US" sz="900" dirty="0">
                <a:solidFill>
                  <a:srgbClr val="000000"/>
                </a:solidFill>
                <a:latin typeface="Calibri" panose="020F0502020204030204" pitchFamily="34" charset="0"/>
              </a:rPr>
              <a:t>Kumar, Anand; Roberts, Daniel; Wood, Kenneth; Light, Bruce; Parrillo, Joseph; Sharma, Satendra; Suppes, Robert; Feinstein, Daniel; Zanotti, Sergio; Taiberg, Leo; Gurka, David; Kumar, Aseem; Cheang, Mary</a:t>
            </a:r>
          </a:p>
          <a:p>
            <a:endParaRPr lang="en-US" altLang="en-US" sz="900" dirty="0">
              <a:solidFill>
                <a:srgbClr val="000000"/>
              </a:solidFill>
              <a:latin typeface="Calibri" panose="020F0502020204030204" pitchFamily="34" charset="0"/>
            </a:endParaRPr>
          </a:p>
          <a:p>
            <a:r>
              <a:rPr lang="en-US" altLang="en-US" sz="900" dirty="0">
                <a:solidFill>
                  <a:srgbClr val="000000"/>
                </a:solidFill>
                <a:latin typeface="Calibri" panose="020F0502020204030204" pitchFamily="34" charset="0"/>
              </a:rPr>
              <a:t>Critical Care Medicine. 34(6):1589-1596, June 2006.</a:t>
            </a:r>
          </a:p>
          <a:p>
            <a:r>
              <a:rPr lang="en-US" altLang="en-US" sz="900" dirty="0">
                <a:solidFill>
                  <a:srgbClr val="000000"/>
                </a:solidFill>
                <a:latin typeface="Calibri" panose="020F0502020204030204" pitchFamily="34" charset="0"/>
              </a:rPr>
              <a:t>DOI: 10.1097/01.CCM.0000217961.75225.E9</a:t>
            </a:r>
          </a:p>
        </p:txBody>
      </p:sp>
      <p:pic>
        <p:nvPicPr>
          <p:cNvPr id="15" name="Picture 4"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145" y="6284913"/>
            <a:ext cx="2381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5"/>
          <p:cNvSpPr>
            <a:spLocks noChangeArrowheads="1"/>
          </p:cNvSpPr>
          <p:nvPr/>
        </p:nvSpPr>
        <p:spPr bwMode="auto">
          <a:xfrm>
            <a:off x="6523869" y="6359833"/>
            <a:ext cx="55562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900" dirty="0">
                <a:solidFill>
                  <a:srgbClr val="999999"/>
                </a:solidFill>
                <a:latin typeface="Calibri" panose="020F0502020204030204" pitchFamily="34" charset="0"/>
              </a:rPr>
              <a:t>© 2006 by the Society of Critical Care Medicine and Lippincott Williams &amp; Wilkins.  Published by Lippincott Williams &amp; Wilkins, Inc.</a:t>
            </a:r>
          </a:p>
        </p:txBody>
      </p:sp>
      <p:sp>
        <p:nvSpPr>
          <p:cNvPr id="17" name="Rectangle 10"/>
          <p:cNvSpPr>
            <a:spLocks noChangeArrowheads="1"/>
          </p:cNvSpPr>
          <p:nvPr/>
        </p:nvSpPr>
        <p:spPr bwMode="auto">
          <a:xfrm>
            <a:off x="8450826" y="4543435"/>
            <a:ext cx="3154684"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nchor="ctr">
            <a:spAutoFit/>
          </a:bodyPr>
          <a:lstStyle/>
          <a:p>
            <a:r>
              <a:rPr lang="en-US" altLang="en-US" sz="900" dirty="0">
                <a:solidFill>
                  <a:srgbClr val="000000"/>
                </a:solidFill>
                <a:latin typeface="Calibri" panose="020F0502020204030204" pitchFamily="34" charset="0"/>
              </a:rPr>
              <a:t>Figure 1.  Cumulative effective antimicrobial initiation following onset of septic shock-associated hypotension and associated survival. The x-axis represents time (hrs) following first documentation of septic shock-associated hypotension. Black bars represent the fraction of patients surviving to hospital discharge for effective therapy initiated within the given time interval. The gray bars represent the cumulative fraction of patients having received effective antimicrobials at any given time point.</a:t>
            </a:r>
          </a:p>
        </p:txBody>
      </p:sp>
    </p:spTree>
    <p:extLst>
      <p:ext uri="{BB962C8B-B14F-4D97-AF65-F5344CB8AC3E}">
        <p14:creationId xmlns:p14="http://schemas.microsoft.com/office/powerpoint/2010/main" val="3276848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Antibiotics</a:t>
            </a:r>
          </a:p>
        </p:txBody>
      </p:sp>
      <p:pic>
        <p:nvPicPr>
          <p:cNvPr id="3" name="Picture 2"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53" y="2452777"/>
            <a:ext cx="7850708" cy="3219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145" y="6284913"/>
            <a:ext cx="2381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6459281" y="6337044"/>
            <a:ext cx="55562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900" dirty="0">
                <a:solidFill>
                  <a:srgbClr val="999999"/>
                </a:solidFill>
                <a:latin typeface="Calibri" panose="020F0502020204030204" pitchFamily="34" charset="0"/>
              </a:rPr>
              <a:t>© 2014 by the Society of Critical Care Medicine and Lippincott Williams &amp; Wilkins.  Published by Lippincott Williams &amp; Wilkins, Inc.</a:t>
            </a:r>
          </a:p>
        </p:txBody>
      </p:sp>
      <p:sp>
        <p:nvSpPr>
          <p:cNvPr id="7" name="Rectangle 6"/>
          <p:cNvSpPr>
            <a:spLocks noChangeArrowheads="1"/>
          </p:cNvSpPr>
          <p:nvPr/>
        </p:nvSpPr>
        <p:spPr bwMode="auto">
          <a:xfrm>
            <a:off x="8748010" y="3129397"/>
            <a:ext cx="2857500" cy="18780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900" b="1" dirty="0">
                <a:solidFill>
                  <a:srgbClr val="000000"/>
                </a:solidFill>
                <a:latin typeface="Calibri" panose="020F0502020204030204" pitchFamily="34" charset="0"/>
              </a:rPr>
              <a:t>Empiric Antibiotic Treatment Reduces Mortality in Severe Sepsis and Septic Shock From the First Hour:  Results From a Guideline-Based Performance Improvement Program*.</a:t>
            </a:r>
          </a:p>
          <a:p>
            <a:r>
              <a:rPr lang="en-US" altLang="en-US" sz="900" dirty="0">
                <a:solidFill>
                  <a:srgbClr val="000000"/>
                </a:solidFill>
                <a:latin typeface="Calibri" panose="020F0502020204030204" pitchFamily="34" charset="0"/>
              </a:rPr>
              <a:t>Ferrer, Ricard; MD, PhD; Martin-Loeches, Ignacio; MD, PhD; Phillips, Gary; Osborn, Tiffany;  MD, MPH; Townsend, Sean; Dellinger, R; Phillip MD, FCCP; Artigas, Antonio; MD, PhD; Schorr, Christa; RN, MSN; Levy, Mitchell;  MD, FCCP</a:t>
            </a:r>
          </a:p>
          <a:p>
            <a:endParaRPr lang="en-US" altLang="en-US" sz="900" dirty="0">
              <a:solidFill>
                <a:srgbClr val="000000"/>
              </a:solidFill>
              <a:latin typeface="Calibri" panose="020F0502020204030204" pitchFamily="34" charset="0"/>
            </a:endParaRPr>
          </a:p>
          <a:p>
            <a:r>
              <a:rPr lang="en-US" altLang="en-US" sz="900" dirty="0">
                <a:solidFill>
                  <a:srgbClr val="000000"/>
                </a:solidFill>
                <a:latin typeface="Calibri" panose="020F0502020204030204" pitchFamily="34" charset="0"/>
              </a:rPr>
              <a:t>Critical Care Medicine. 42(8):1749-1755, August 2014.</a:t>
            </a:r>
          </a:p>
          <a:p>
            <a:r>
              <a:rPr lang="en-US" altLang="en-US" sz="900" dirty="0">
                <a:solidFill>
                  <a:srgbClr val="000000"/>
                </a:solidFill>
                <a:latin typeface="Calibri" panose="020F0502020204030204" pitchFamily="34" charset="0"/>
              </a:rPr>
              <a:t>DOI: 10.1097/CCM.0000000000000330</a:t>
            </a:r>
          </a:p>
        </p:txBody>
      </p:sp>
    </p:spTree>
    <p:extLst>
      <p:ext uri="{BB962C8B-B14F-4D97-AF65-F5344CB8AC3E}">
        <p14:creationId xmlns:p14="http://schemas.microsoft.com/office/powerpoint/2010/main" val="3711841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a:t>
            </a:r>
          </a:p>
        </p:txBody>
      </p:sp>
      <p:sp>
        <p:nvSpPr>
          <p:cNvPr id="3" name="Content Placeholder 2"/>
          <p:cNvSpPr>
            <a:spLocks noGrp="1"/>
          </p:cNvSpPr>
          <p:nvPr>
            <p:ph idx="1"/>
          </p:nvPr>
        </p:nvSpPr>
        <p:spPr/>
        <p:txBody>
          <a:bodyPr>
            <a:normAutofit/>
          </a:bodyPr>
          <a:lstStyle/>
          <a:p>
            <a:r>
              <a:rPr lang="en-US" dirty="0"/>
              <a:t>Patient develops fever to 102 (no change in hemodynamics)</a:t>
            </a:r>
          </a:p>
          <a:p>
            <a:r>
              <a:rPr lang="en-US" dirty="0"/>
              <a:t>Broad-spectrum </a:t>
            </a:r>
            <a:r>
              <a:rPr lang="en-US" dirty="0" err="1"/>
              <a:t>abx</a:t>
            </a:r>
            <a:r>
              <a:rPr lang="en-US" dirty="0"/>
              <a:t> started (Vancomycin, </a:t>
            </a:r>
            <a:r>
              <a:rPr lang="en-US" dirty="0" err="1"/>
              <a:t>Zosyn</a:t>
            </a:r>
            <a:r>
              <a:rPr lang="en-US" dirty="0"/>
              <a:t>)</a:t>
            </a:r>
          </a:p>
          <a:p>
            <a:r>
              <a:rPr lang="en-US" dirty="0"/>
              <a:t>Blood cultures negative</a:t>
            </a:r>
          </a:p>
          <a:p>
            <a:r>
              <a:rPr lang="en-US" dirty="0"/>
              <a:t>Patient with PICC line, site clean/dry/intact</a:t>
            </a:r>
          </a:p>
          <a:p>
            <a:r>
              <a:rPr lang="en-US" dirty="0"/>
              <a:t>Patient with ORIF, site clean/dry/intact</a:t>
            </a:r>
          </a:p>
          <a:p>
            <a:r>
              <a:rPr lang="en-US" dirty="0"/>
              <a:t>Patient without indwelling </a:t>
            </a:r>
            <a:r>
              <a:rPr lang="en-US" dirty="0" err="1"/>
              <a:t>foley</a:t>
            </a:r>
            <a:r>
              <a:rPr lang="en-US" dirty="0"/>
              <a:t> catheter, UA unremarkable</a:t>
            </a:r>
          </a:p>
          <a:p>
            <a:r>
              <a:rPr lang="en-US" dirty="0"/>
              <a:t>Right leg wound with healthy granulation tissue and being debrided weekly</a:t>
            </a:r>
          </a:p>
        </p:txBody>
      </p:sp>
    </p:spTree>
    <p:extLst>
      <p:ext uri="{BB962C8B-B14F-4D97-AF65-F5344CB8AC3E}">
        <p14:creationId xmlns:p14="http://schemas.microsoft.com/office/powerpoint/2010/main" val="944515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Therapy</a:t>
            </a:r>
          </a:p>
        </p:txBody>
      </p:sp>
      <p:sp>
        <p:nvSpPr>
          <p:cNvPr id="3" name="Content Placeholder 2"/>
          <p:cNvSpPr>
            <a:spLocks noGrp="1"/>
          </p:cNvSpPr>
          <p:nvPr>
            <p:ph idx="1"/>
          </p:nvPr>
        </p:nvSpPr>
        <p:spPr/>
        <p:txBody>
          <a:bodyPr/>
          <a:lstStyle/>
          <a:p>
            <a:r>
              <a:rPr lang="en-US" dirty="0"/>
              <a:t>1. We recommend that a specific anatomic diagnosis of infection requiring emergent source control be identified or excluded as rapidly as possible in patients with sepsis or septic shock, and that any required source control intervention be implemented as soon as medically and logistically practical after the diagnosis is made (BPS). </a:t>
            </a:r>
          </a:p>
          <a:p>
            <a:r>
              <a:rPr lang="en-US" dirty="0"/>
              <a:t>2. We recommend prompt removal of intravascular access devices that are a possible source of sepsis or septic shock after other vascular access has been established (BPS).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6098" y="157062"/>
            <a:ext cx="1300420" cy="1300420"/>
          </a:xfrm>
          <a:prstGeom prst="rect">
            <a:avLst/>
          </a:prstGeom>
        </p:spPr>
      </p:pic>
    </p:spTree>
    <p:extLst>
      <p:ext uri="{BB962C8B-B14F-4D97-AF65-F5344CB8AC3E}">
        <p14:creationId xmlns:p14="http://schemas.microsoft.com/office/powerpoint/2010/main" val="29143581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Source Control / Case</a:t>
            </a:r>
          </a:p>
        </p:txBody>
      </p:sp>
      <p:sp>
        <p:nvSpPr>
          <p:cNvPr id="5" name="Content Placeholder 4"/>
          <p:cNvSpPr>
            <a:spLocks noGrp="1"/>
          </p:cNvSpPr>
          <p:nvPr>
            <p:ph sz="half" idx="1"/>
          </p:nvPr>
        </p:nvSpPr>
        <p:spPr/>
        <p:txBody>
          <a:bodyPr>
            <a:normAutofit/>
          </a:bodyPr>
          <a:lstStyle/>
          <a:p>
            <a:r>
              <a:rPr lang="en-US" dirty="0"/>
              <a:t>On day three of fever, right leg wound in OR found to be necrotic</a:t>
            </a:r>
          </a:p>
          <a:p>
            <a:r>
              <a:rPr lang="en-US" dirty="0"/>
              <a:t>Cultures identified </a:t>
            </a:r>
            <a:r>
              <a:rPr lang="en-US" dirty="0" err="1"/>
              <a:t>Mucor</a:t>
            </a:r>
            <a:endParaRPr lang="en-US" dirty="0"/>
          </a:p>
        </p:txBody>
      </p:sp>
      <p:pic>
        <p:nvPicPr>
          <p:cNvPr id="3" name="Picture 2"/>
          <p:cNvPicPr>
            <a:picLocks noChangeAspect="1"/>
          </p:cNvPicPr>
          <p:nvPr/>
        </p:nvPicPr>
        <p:blipFill>
          <a:blip r:embed="rId2"/>
          <a:stretch>
            <a:fillRect/>
          </a:stretch>
        </p:blipFill>
        <p:spPr>
          <a:xfrm>
            <a:off x="8120884" y="1011981"/>
            <a:ext cx="3819714" cy="5084944"/>
          </a:xfrm>
          <a:prstGeom prst="rect">
            <a:avLst/>
          </a:prstGeom>
        </p:spPr>
      </p:pic>
    </p:spTree>
    <p:extLst>
      <p:ext uri="{BB962C8B-B14F-4D97-AF65-F5344CB8AC3E}">
        <p14:creationId xmlns:p14="http://schemas.microsoft.com/office/powerpoint/2010/main" val="15578901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Source Control / Case</a:t>
            </a:r>
          </a:p>
        </p:txBody>
      </p:sp>
      <p:pic>
        <p:nvPicPr>
          <p:cNvPr id="3" name="Picture 2"/>
          <p:cNvPicPr>
            <a:picLocks noChangeAspect="1"/>
          </p:cNvPicPr>
          <p:nvPr/>
        </p:nvPicPr>
        <p:blipFill>
          <a:blip r:embed="rId2"/>
          <a:stretch>
            <a:fillRect/>
          </a:stretch>
        </p:blipFill>
        <p:spPr>
          <a:xfrm rot="5400000">
            <a:off x="7859882" y="1981449"/>
            <a:ext cx="4721696" cy="3541272"/>
          </a:xfrm>
          <a:prstGeom prst="rect">
            <a:avLst/>
          </a:prstGeom>
        </p:spPr>
      </p:pic>
      <p:sp>
        <p:nvSpPr>
          <p:cNvPr id="5" name="Content Placeholder 4">
            <a:extLst>
              <a:ext uri="{FF2B5EF4-FFF2-40B4-BE49-F238E27FC236}">
                <a16:creationId xmlns:a16="http://schemas.microsoft.com/office/drawing/2014/main" id="{DB41D5F2-334B-49E5-B35F-0E92E1574A4C}"/>
              </a:ext>
            </a:extLst>
          </p:cNvPr>
          <p:cNvSpPr txBox="1">
            <a:spLocks/>
          </p:cNvSpPr>
          <p:nvPr/>
        </p:nvSpPr>
        <p:spPr>
          <a:xfrm>
            <a:off x="1097278" y="1845734"/>
            <a:ext cx="4937760" cy="402336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Patient’s wound aggressively debrided</a:t>
            </a:r>
          </a:p>
          <a:p>
            <a:r>
              <a:rPr lang="en-US" dirty="0"/>
              <a:t>Patient started on amphotericin</a:t>
            </a:r>
          </a:p>
          <a:p>
            <a:r>
              <a:rPr lang="en-US" dirty="0"/>
              <a:t>Discussion with orthopedics to remove indwelling hardware</a:t>
            </a:r>
          </a:p>
        </p:txBody>
      </p:sp>
    </p:spTree>
    <p:extLst>
      <p:ext uri="{BB962C8B-B14F-4D97-AF65-F5344CB8AC3E}">
        <p14:creationId xmlns:p14="http://schemas.microsoft.com/office/powerpoint/2010/main" val="22484353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Fluids</a:t>
            </a:r>
          </a:p>
        </p:txBody>
      </p:sp>
      <p:sp>
        <p:nvSpPr>
          <p:cNvPr id="3" name="Content Placeholder 2"/>
          <p:cNvSpPr>
            <a:spLocks noGrp="1"/>
          </p:cNvSpPr>
          <p:nvPr>
            <p:ph idx="1"/>
          </p:nvPr>
        </p:nvSpPr>
        <p:spPr/>
        <p:txBody>
          <a:bodyPr>
            <a:normAutofit fontScale="92500" lnSpcReduction="20000"/>
          </a:bodyPr>
          <a:lstStyle/>
          <a:p>
            <a:r>
              <a:rPr lang="en-US" dirty="0"/>
              <a:t>1. We recommend that a fluid challenge technique be applied where fluid administration is continued as long as hemodynamic factors continue to improve (BPS). </a:t>
            </a:r>
          </a:p>
          <a:p>
            <a:r>
              <a:rPr lang="en-US" dirty="0"/>
              <a:t>2. We recommend crystalloids as the fluid of choice for initial resuscitation and subsequent intravascular volume replacement in patients with sepsis and septic shock (strong recommendation, moderate quality of evidence). </a:t>
            </a:r>
          </a:p>
          <a:p>
            <a:r>
              <a:rPr lang="en-US" dirty="0"/>
              <a:t>3. We suggest using either balanced crystalloids or saline for fluid resuscitation of patients with sepsis or septic shock (weak recommendation, low quality of evidence). </a:t>
            </a:r>
          </a:p>
          <a:p>
            <a:r>
              <a:rPr lang="en-US" dirty="0"/>
              <a:t>4. We suggest using albumin in addition to crystalloids for initial resuscitation and subsequent intravascular volume replacement in patients with sepsis and septic shock when patients require substantial amounts of crystalloids (weak recommendation, low quality of evidence). </a:t>
            </a:r>
          </a:p>
          <a:p>
            <a:r>
              <a:rPr lang="en-US" dirty="0"/>
              <a:t>5. We recommend against using hydroxyethyl starches (HESs) for intravascular volume replacement in patients with sepsis or septic shock (strong recommendation, high quality of evidence). </a:t>
            </a:r>
          </a:p>
          <a:p>
            <a:r>
              <a:rPr lang="en-US" dirty="0"/>
              <a:t>6. We suggest using crystalloids over gelatins when resuscitating patients with sepsis or septic shock (weak recommendation, low quality of evidence).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6098" y="157062"/>
            <a:ext cx="1300420" cy="1300420"/>
          </a:xfrm>
          <a:prstGeom prst="rect">
            <a:avLst/>
          </a:prstGeom>
        </p:spPr>
      </p:pic>
    </p:spTree>
    <p:extLst>
      <p:ext uri="{BB962C8B-B14F-4D97-AF65-F5344CB8AC3E}">
        <p14:creationId xmlns:p14="http://schemas.microsoft.com/office/powerpoint/2010/main" val="21463437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1E527-E2A2-443E-81E1-7DC44EC47E10}"/>
              </a:ext>
            </a:extLst>
          </p:cNvPr>
          <p:cNvSpPr>
            <a:spLocks noGrp="1"/>
          </p:cNvSpPr>
          <p:nvPr>
            <p:ph type="title"/>
          </p:nvPr>
        </p:nvSpPr>
        <p:spPr/>
        <p:txBody>
          <a:bodyPr/>
          <a:lstStyle/>
          <a:p>
            <a:r>
              <a:rPr lang="en-US" dirty="0">
                <a:solidFill>
                  <a:srgbClr val="00B0F0"/>
                </a:solidFill>
              </a:rPr>
              <a:t>TYPE OF FLUID</a:t>
            </a:r>
          </a:p>
        </p:txBody>
      </p:sp>
      <p:sp>
        <p:nvSpPr>
          <p:cNvPr id="3" name="Content Placeholder 2">
            <a:extLst>
              <a:ext uri="{FF2B5EF4-FFF2-40B4-BE49-F238E27FC236}">
                <a16:creationId xmlns:a16="http://schemas.microsoft.com/office/drawing/2014/main" id="{35CA013D-8D68-46E6-BDE9-BED2F7B702FD}"/>
              </a:ext>
            </a:extLst>
          </p:cNvPr>
          <p:cNvSpPr>
            <a:spLocks noGrp="1"/>
          </p:cNvSpPr>
          <p:nvPr>
            <p:ph sz="half" idx="1"/>
          </p:nvPr>
        </p:nvSpPr>
        <p:spPr/>
        <p:txBody>
          <a:bodyPr/>
          <a:lstStyle/>
          <a:p>
            <a:pPr>
              <a:buFont typeface="Arial" panose="020B0604020202020204" pitchFamily="34" charset="0"/>
              <a:buChar char="•"/>
            </a:pPr>
            <a:r>
              <a:rPr lang="en-US" dirty="0"/>
              <a:t> Cluster-Randomized, Multiple-Crossover Trial of 5 ICUs (15,802 patients)</a:t>
            </a:r>
          </a:p>
          <a:p>
            <a:pPr>
              <a:buFont typeface="Arial" panose="020B0604020202020204" pitchFamily="34" charset="0"/>
              <a:buChar char="•"/>
            </a:pPr>
            <a:r>
              <a:rPr lang="en-US" dirty="0"/>
              <a:t> 0.9% NS vs LR or Plasma-</a:t>
            </a:r>
            <a:r>
              <a:rPr lang="en-US" dirty="0" err="1"/>
              <a:t>Lyte</a:t>
            </a:r>
            <a:endParaRPr lang="en-US" dirty="0"/>
          </a:p>
        </p:txBody>
      </p:sp>
      <p:pic>
        <p:nvPicPr>
          <p:cNvPr id="8" name="Content Placeholder 7">
            <a:extLst>
              <a:ext uri="{FF2B5EF4-FFF2-40B4-BE49-F238E27FC236}">
                <a16:creationId xmlns:a16="http://schemas.microsoft.com/office/drawing/2014/main" id="{C3A4F73C-6830-414A-8E07-1AD3CF8FB696}"/>
              </a:ext>
            </a:extLst>
          </p:cNvPr>
          <p:cNvPicPr>
            <a:picLocks noGrp="1" noChangeAspect="1"/>
          </p:cNvPicPr>
          <p:nvPr>
            <p:ph sz="half" idx="2"/>
          </p:nvPr>
        </p:nvPicPr>
        <p:blipFill>
          <a:blip r:embed="rId2"/>
          <a:stretch>
            <a:fillRect/>
          </a:stretch>
        </p:blipFill>
        <p:spPr>
          <a:xfrm>
            <a:off x="2134997" y="3056467"/>
            <a:ext cx="7800084" cy="3191933"/>
          </a:xfrm>
        </p:spPr>
      </p:pic>
      <p:sp>
        <p:nvSpPr>
          <p:cNvPr id="4" name="Rectangle 3">
            <a:extLst>
              <a:ext uri="{FF2B5EF4-FFF2-40B4-BE49-F238E27FC236}">
                <a16:creationId xmlns:a16="http://schemas.microsoft.com/office/drawing/2014/main" id="{0A424F7E-B751-47C2-B7F7-53B297909F45}"/>
              </a:ext>
            </a:extLst>
          </p:cNvPr>
          <p:cNvSpPr/>
          <p:nvPr/>
        </p:nvSpPr>
        <p:spPr>
          <a:xfrm>
            <a:off x="-15653" y="6550223"/>
            <a:ext cx="12101384" cy="307777"/>
          </a:xfrm>
          <a:prstGeom prst="rect">
            <a:avLst/>
          </a:prstGeom>
        </p:spPr>
        <p:txBody>
          <a:bodyPr wrap="square">
            <a:spAutoFit/>
          </a:bodyPr>
          <a:lstStyle/>
          <a:p>
            <a:r>
              <a:rPr lang="en-US" sz="1400" dirty="0" err="1"/>
              <a:t>Semlar</a:t>
            </a:r>
            <a:r>
              <a:rPr lang="en-US" sz="1400" dirty="0"/>
              <a:t>, et all.  Balanced Crystalloids versus Saline in Critically Ill Adults.  NEJM 2018; 378:829-839</a:t>
            </a:r>
          </a:p>
        </p:txBody>
      </p:sp>
      <p:cxnSp>
        <p:nvCxnSpPr>
          <p:cNvPr id="12" name="Straight Connector 11">
            <a:extLst>
              <a:ext uri="{FF2B5EF4-FFF2-40B4-BE49-F238E27FC236}">
                <a16:creationId xmlns:a16="http://schemas.microsoft.com/office/drawing/2014/main" id="{412D8174-7B2E-451D-81A2-B5A368E0CCBF}"/>
              </a:ext>
            </a:extLst>
          </p:cNvPr>
          <p:cNvCxnSpPr>
            <a:cxnSpLocks/>
          </p:cNvCxnSpPr>
          <p:nvPr/>
        </p:nvCxnSpPr>
        <p:spPr>
          <a:xfrm>
            <a:off x="5858933" y="4250267"/>
            <a:ext cx="267547"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Connector 13">
            <a:extLst>
              <a:ext uri="{FF2B5EF4-FFF2-40B4-BE49-F238E27FC236}">
                <a16:creationId xmlns:a16="http://schemas.microsoft.com/office/drawing/2014/main" id="{4B359C5A-ABC1-423A-9927-BA118E70243D}"/>
              </a:ext>
            </a:extLst>
          </p:cNvPr>
          <p:cNvCxnSpPr>
            <a:cxnSpLocks/>
          </p:cNvCxnSpPr>
          <p:nvPr/>
        </p:nvCxnSpPr>
        <p:spPr>
          <a:xfrm>
            <a:off x="7128933" y="4250267"/>
            <a:ext cx="267547"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357555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Fluid Responsiveness</a:t>
            </a:r>
          </a:p>
        </p:txBody>
      </p:sp>
      <p:sp>
        <p:nvSpPr>
          <p:cNvPr id="4" name="Rectangle 3"/>
          <p:cNvSpPr>
            <a:spLocks noGrp="1" noChangeArrowheads="1"/>
          </p:cNvSpPr>
          <p:nvPr/>
        </p:nvSpPr>
        <p:spPr>
          <a:xfrm>
            <a:off x="374267" y="1882332"/>
            <a:ext cx="11029615" cy="3678303"/>
          </a:xfrm>
          <a:prstGeom prst="rect">
            <a:avLst/>
          </a:prstGeom>
        </p:spPr>
        <p:txBody>
          <a:bodyPr vert="horz" lIns="91440" tIns="45720" rIns="91440" bIns="45720" rtlCol="0" anchor="ctr">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eaLnBrk="1" hangingPunct="1">
              <a:buFont typeface="Wingdings" charset="0"/>
              <a:buNone/>
            </a:pPr>
            <a:endParaRPr lang="en-US" dirty="0">
              <a:ea typeface="ＭＳ Ｐゴシック" charset="0"/>
            </a:endParaRPr>
          </a:p>
          <a:p>
            <a:pPr eaLnBrk="1" hangingPunct="1"/>
            <a:r>
              <a:rPr lang="en-US" dirty="0">
                <a:solidFill>
                  <a:schemeClr val="tx1"/>
                </a:solidFill>
                <a:ea typeface="ＭＳ Ｐゴシック" charset="0"/>
              </a:rPr>
              <a:t>Guyton:  “we would be arguing in circles to say which is more important, venous return or cardiac output”</a:t>
            </a:r>
          </a:p>
          <a:p>
            <a:pPr lvl="1"/>
            <a:r>
              <a:rPr lang="en-US" dirty="0">
                <a:solidFill>
                  <a:schemeClr val="tx1"/>
                </a:solidFill>
                <a:ea typeface="ＭＳ Ｐゴシック" charset="0"/>
              </a:rPr>
              <a:t>Interdependent and essentially equal</a:t>
            </a:r>
          </a:p>
          <a:p>
            <a:r>
              <a:rPr lang="en-US" dirty="0">
                <a:solidFill>
                  <a:schemeClr val="tx1"/>
                </a:solidFill>
                <a:ea typeface="ＭＳ Ｐゴシック" charset="0"/>
              </a:rPr>
              <a:t>CVP has an ROC curve 0.56 (the likelihood that CVP can accurately predict fluid responsiveness is no better than flipping a coin)</a:t>
            </a:r>
          </a:p>
          <a:p>
            <a:pPr lvl="1"/>
            <a:r>
              <a:rPr lang="en-US" dirty="0">
                <a:solidFill>
                  <a:schemeClr val="tx1"/>
                </a:solidFill>
                <a:ea typeface="ＭＳ Ｐゴシック" charset="0"/>
              </a:rPr>
              <a:t>IVC evaluation is the same system</a:t>
            </a:r>
          </a:p>
          <a:p>
            <a:r>
              <a:rPr lang="en-US" dirty="0">
                <a:solidFill>
                  <a:schemeClr val="tx1"/>
                </a:solidFill>
                <a:ea typeface="ＭＳ Ｐゴシック" charset="0"/>
              </a:rPr>
              <a:t>Evaluate serial assessments of vital signs</a:t>
            </a:r>
          </a:p>
          <a:p>
            <a:r>
              <a:rPr lang="en-US" dirty="0">
                <a:solidFill>
                  <a:schemeClr val="tx1"/>
                </a:solidFill>
                <a:ea typeface="ＭＳ Ｐゴシック" charset="0"/>
              </a:rPr>
              <a:t>Consider dynamic evaluations of fluid responsiveness</a:t>
            </a:r>
          </a:p>
          <a:p>
            <a:pPr lvl="1"/>
            <a:r>
              <a:rPr lang="en-US" dirty="0">
                <a:solidFill>
                  <a:schemeClr val="tx1"/>
                </a:solidFill>
                <a:ea typeface="ＭＳ Ｐゴシック" charset="0"/>
              </a:rPr>
              <a:t>Non-invasive cardiac output monitors</a:t>
            </a:r>
          </a:p>
          <a:p>
            <a:pPr lvl="1"/>
            <a:r>
              <a:rPr lang="en-US" dirty="0">
                <a:solidFill>
                  <a:schemeClr val="tx1"/>
                </a:solidFill>
                <a:ea typeface="ＭＳ Ｐゴシック" charset="0"/>
              </a:rPr>
              <a:t>Stroke volume variation</a:t>
            </a:r>
          </a:p>
        </p:txBody>
      </p:sp>
      <p:sp>
        <p:nvSpPr>
          <p:cNvPr id="5" name="Text Box 4"/>
          <p:cNvSpPr txBox="1">
            <a:spLocks noChangeArrowheads="1"/>
          </p:cNvSpPr>
          <p:nvPr/>
        </p:nvSpPr>
        <p:spPr bwMode="auto">
          <a:xfrm>
            <a:off x="0" y="6368310"/>
            <a:ext cx="12129663" cy="553998"/>
          </a:xfrm>
          <a:prstGeom prst="rect">
            <a:avLst/>
          </a:prstGeom>
          <a:noFill/>
          <a:ln>
            <a:noFill/>
          </a:ln>
          <a:extLst>
            <a:ext uri="{909E8E84-426E-40dd-AFC4-6F175D3DCCD1}">
              <a14:hiddenFill xmlns="" xmlns:a14="http://schemas.microsoft.com/office/drawing/2010/main" xmlns:lc="http://schemas.openxmlformats.org/drawingml/2006/lockedCanvas">
                <a:solidFill>
                  <a:schemeClr val="accent1"/>
                </a:solidFill>
              </a14:hiddenFill>
            </a:ext>
            <a:ext uri="{91240B29-F687-4f45-9708-019B960494DF}">
              <a14:hiddenLine xmlns="" xmlns:a14="http://schemas.microsoft.com/office/drawing/2010/main" xmlns:lc="http://schemas.openxmlformats.org/drawingml/2006/lockedCanvas" w="9525">
                <a:solidFill>
                  <a:schemeClr val="tx1"/>
                </a:solidFill>
                <a:miter lim="800000"/>
                <a:headEnd/>
                <a:tailEnd/>
              </a14:hiddenLine>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50000"/>
              </a:spcBef>
            </a:pPr>
            <a:r>
              <a:rPr lang="en-US" sz="1200" dirty="0">
                <a:latin typeface="+mn-lt"/>
              </a:rPr>
              <a:t>Marik et al.  Predicting Fluid Responsiveness:  A Systematic Review and Tale of Seven Mares.  </a:t>
            </a:r>
            <a:r>
              <a:rPr lang="en-US" sz="1200" i="1" dirty="0">
                <a:latin typeface="+mn-lt"/>
              </a:rPr>
              <a:t>  Chest</a:t>
            </a:r>
            <a:r>
              <a:rPr lang="en-US" sz="1200" dirty="0">
                <a:latin typeface="+mn-lt"/>
              </a:rPr>
              <a:t>.  2008; 134:  172-178</a:t>
            </a:r>
          </a:p>
          <a:p>
            <a:pPr>
              <a:spcBef>
                <a:spcPct val="50000"/>
              </a:spcBef>
            </a:pPr>
            <a:r>
              <a:rPr lang="en-US" sz="1200" dirty="0" err="1"/>
              <a:t>Marik</a:t>
            </a:r>
            <a:r>
              <a:rPr lang="en-US" sz="1200" dirty="0"/>
              <a:t> et al.  Does the Central Venous Pressure Predict Fluid Responsiveness?  An Updated Meta-Analysis and a Plea for Some Common Sense.  </a:t>
            </a:r>
            <a:r>
              <a:rPr lang="en-US" sz="1200" dirty="0" err="1"/>
              <a:t>Crit</a:t>
            </a:r>
            <a:r>
              <a:rPr lang="en-US" sz="1200" dirty="0"/>
              <a:t> Care Med.  2013 Jul;41(7):1774-81</a:t>
            </a:r>
            <a:endParaRPr lang="en-US" sz="1200" dirty="0">
              <a:latin typeface="+mn-lt"/>
            </a:endParaRPr>
          </a:p>
        </p:txBody>
      </p:sp>
    </p:spTree>
    <p:extLst>
      <p:ext uri="{BB962C8B-B14F-4D97-AF65-F5344CB8AC3E}">
        <p14:creationId xmlns:p14="http://schemas.microsoft.com/office/powerpoint/2010/main" val="3566548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T.C.</a:t>
            </a:r>
          </a:p>
        </p:txBody>
      </p:sp>
      <p:sp>
        <p:nvSpPr>
          <p:cNvPr id="3" name="Content Placeholder 2"/>
          <p:cNvSpPr>
            <a:spLocks noGrp="1"/>
          </p:cNvSpPr>
          <p:nvPr>
            <p:ph idx="1"/>
          </p:nvPr>
        </p:nvSpPr>
        <p:spPr/>
        <p:txBody>
          <a:bodyPr>
            <a:normAutofit/>
          </a:bodyPr>
          <a:lstStyle/>
          <a:p>
            <a:r>
              <a:rPr lang="en-US" dirty="0"/>
              <a:t>31 y/o Veteran, presented to an OSH after ATV roll-over</a:t>
            </a:r>
          </a:p>
          <a:p>
            <a:r>
              <a:rPr lang="en-US" dirty="0"/>
              <a:t>Sustained fractures to:</a:t>
            </a:r>
          </a:p>
          <a:p>
            <a:pPr lvl="1"/>
            <a:r>
              <a:rPr lang="en-US" dirty="0"/>
              <a:t>Left clavicle (arm sling)</a:t>
            </a:r>
          </a:p>
          <a:p>
            <a:pPr lvl="1"/>
            <a:r>
              <a:rPr lang="en-US" dirty="0"/>
              <a:t>Left </a:t>
            </a:r>
            <a:r>
              <a:rPr lang="en-US" dirty="0" err="1"/>
              <a:t>humerus</a:t>
            </a:r>
            <a:r>
              <a:rPr lang="en-US" dirty="0"/>
              <a:t> (arm sling)</a:t>
            </a:r>
          </a:p>
          <a:p>
            <a:pPr lvl="1"/>
            <a:r>
              <a:rPr lang="en-US" dirty="0"/>
              <a:t>Left hip (s/p internal fixation)</a:t>
            </a:r>
          </a:p>
          <a:p>
            <a:pPr lvl="1"/>
            <a:r>
              <a:rPr lang="en-US" dirty="0"/>
              <a:t>Left </a:t>
            </a:r>
            <a:r>
              <a:rPr lang="en-US" dirty="0" err="1"/>
              <a:t>tib</a:t>
            </a:r>
            <a:r>
              <a:rPr lang="en-US" dirty="0"/>
              <a:t>-fib (s/o ORIF)</a:t>
            </a:r>
          </a:p>
          <a:p>
            <a:r>
              <a:rPr lang="en-US" dirty="0"/>
              <a:t>Significant soft-tissue damage to right hip</a:t>
            </a:r>
          </a:p>
          <a:p>
            <a:r>
              <a:rPr lang="en-US" dirty="0"/>
              <a:t>Transferred to TUMC for further surgical care</a:t>
            </a:r>
          </a:p>
          <a:p>
            <a:r>
              <a:rPr lang="en-US" dirty="0"/>
              <a:t>Initially most pressing issue was pain control for which the patient was ultimately placed on a ketamine drip.</a:t>
            </a:r>
          </a:p>
        </p:txBody>
      </p:sp>
    </p:spTree>
    <p:extLst>
      <p:ext uri="{BB962C8B-B14F-4D97-AF65-F5344CB8AC3E}">
        <p14:creationId xmlns:p14="http://schemas.microsoft.com/office/powerpoint/2010/main" val="42488045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Fluid Responsiveness</a:t>
            </a:r>
            <a:endParaRPr lang="en-US" dirty="0"/>
          </a:p>
        </p:txBody>
      </p:sp>
      <p:sp>
        <p:nvSpPr>
          <p:cNvPr id="4" name="Content Placeholder 3"/>
          <p:cNvSpPr>
            <a:spLocks noGrp="1"/>
          </p:cNvSpPr>
          <p:nvPr>
            <p:ph idx="1"/>
          </p:nvPr>
        </p:nvSpPr>
        <p:spPr/>
        <p:txBody>
          <a:bodyPr/>
          <a:lstStyle/>
          <a:p>
            <a:r>
              <a:rPr lang="en-US" altLang="en-US" sz="2400" dirty="0">
                <a:latin typeface="Arial" panose="020B0604020202020204" pitchFamily="34" charset="0"/>
              </a:rPr>
              <a:t>Arterial Circulation - i.e. the distributive system</a:t>
            </a:r>
          </a:p>
          <a:p>
            <a:r>
              <a:rPr lang="en-US" altLang="en-US" sz="2400" dirty="0">
                <a:latin typeface="Arial" panose="020B0604020202020204" pitchFamily="34" charset="0"/>
              </a:rPr>
              <a:t>Starling Mechanism:  accumulation of ventricular excess stimulates larger stroke volume</a:t>
            </a:r>
          </a:p>
          <a:p>
            <a:r>
              <a:rPr lang="en-US" altLang="en-US" sz="2400" dirty="0">
                <a:latin typeface="Arial" panose="020B0604020202020204" pitchFamily="34" charset="0"/>
              </a:rPr>
              <a:t>Ohm</a:t>
            </a:r>
            <a:r>
              <a:rPr lang="en-US" altLang="en-US" sz="2400" dirty="0"/>
              <a:t>’</a:t>
            </a:r>
            <a:r>
              <a:rPr lang="en-US" altLang="en-US" sz="2400" dirty="0">
                <a:latin typeface="Arial" panose="020B0604020202020204" pitchFamily="34" charset="0"/>
              </a:rPr>
              <a:t>s Law:  </a:t>
            </a:r>
          </a:p>
          <a:p>
            <a:pPr lvl="1"/>
            <a:r>
              <a:rPr lang="en-US" altLang="en-US" sz="2400" dirty="0">
                <a:latin typeface="Arial" panose="020B0604020202020204" pitchFamily="34" charset="0"/>
              </a:rPr>
              <a:t>V=I˙R (potential = flow x resistance)</a:t>
            </a:r>
          </a:p>
          <a:p>
            <a:pPr lvl="1"/>
            <a:r>
              <a:rPr lang="en-US" altLang="en-US" sz="2400" dirty="0">
                <a:latin typeface="Arial" panose="020B0604020202020204" pitchFamily="34" charset="0"/>
              </a:rPr>
              <a:t>MAP = CO ˙ PR (where CO = SV ˙ HR)</a:t>
            </a:r>
          </a:p>
          <a:p>
            <a:endParaRPr lang="en-US" dirty="0"/>
          </a:p>
        </p:txBody>
      </p:sp>
    </p:spTree>
    <p:extLst>
      <p:ext uri="{BB962C8B-B14F-4D97-AF65-F5344CB8AC3E}">
        <p14:creationId xmlns:p14="http://schemas.microsoft.com/office/powerpoint/2010/main" val="5414342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Fluid Responsiveness</a:t>
            </a:r>
            <a:endParaRPr lang="en-US"/>
          </a:p>
        </p:txBody>
      </p:sp>
      <p:sp>
        <p:nvSpPr>
          <p:cNvPr id="4" name="Content Placeholder 3"/>
          <p:cNvSpPr>
            <a:spLocks noGrp="1"/>
          </p:cNvSpPr>
          <p:nvPr>
            <p:ph idx="1"/>
          </p:nvPr>
        </p:nvSpPr>
        <p:spPr/>
        <p:txBody>
          <a:bodyPr/>
          <a:lstStyle/>
          <a:p>
            <a:r>
              <a:rPr lang="en-US" altLang="en-US" sz="2800" dirty="0">
                <a:latin typeface="Arial" panose="020B0604020202020204" pitchFamily="34" charset="0"/>
              </a:rPr>
              <a:t>Venous Circulation - i.e. collecting system</a:t>
            </a:r>
          </a:p>
          <a:p>
            <a:r>
              <a:rPr lang="en-US" altLang="en-US" sz="2800" dirty="0">
                <a:latin typeface="Arial" panose="020B0604020202020204" pitchFamily="34" charset="0"/>
              </a:rPr>
              <a:t>Difficult to measure, we have no </a:t>
            </a:r>
            <a:r>
              <a:rPr lang="en-US" altLang="en-US" sz="2800" dirty="0"/>
              <a:t>“</a:t>
            </a:r>
            <a:r>
              <a:rPr lang="en-US" altLang="en-US" sz="2800" dirty="0">
                <a:latin typeface="Arial" panose="020B0604020202020204" pitchFamily="34" charset="0"/>
              </a:rPr>
              <a:t>venous-</a:t>
            </a:r>
            <a:r>
              <a:rPr lang="en-US" altLang="en-US" sz="2800" dirty="0" err="1">
                <a:latin typeface="Arial" panose="020B0604020202020204" pitchFamily="34" charset="0"/>
              </a:rPr>
              <a:t>returnometer</a:t>
            </a:r>
            <a:r>
              <a:rPr lang="en-US" altLang="en-US" sz="2800" dirty="0"/>
              <a:t>”</a:t>
            </a:r>
            <a:endParaRPr lang="en-US" altLang="en-US" sz="2800" dirty="0">
              <a:latin typeface="Arial" panose="020B0604020202020204" pitchFamily="34" charset="0"/>
            </a:endParaRPr>
          </a:p>
          <a:p>
            <a:r>
              <a:rPr lang="en-US" altLang="en-US" sz="2800" dirty="0">
                <a:latin typeface="Arial" panose="020B0604020202020204" pitchFamily="34" charset="0"/>
              </a:rPr>
              <a:t>Guyton Experiments:</a:t>
            </a:r>
          </a:p>
          <a:p>
            <a:pPr lvl="1"/>
            <a:r>
              <a:rPr lang="en-US" altLang="en-US" sz="2400" dirty="0">
                <a:latin typeface="Arial" panose="020B0604020202020204" pitchFamily="34" charset="0"/>
              </a:rPr>
              <a:t>Capacitance &amp; Volume are the important variables on the venous side (not resistance and flow)</a:t>
            </a:r>
          </a:p>
          <a:p>
            <a:pPr lvl="1"/>
            <a:r>
              <a:rPr lang="en-US" altLang="en-US" sz="2400" dirty="0">
                <a:latin typeface="Arial" panose="020B0604020202020204" pitchFamily="34" charset="0"/>
              </a:rPr>
              <a:t>V=Q/C (voltage = charge/capacitance)</a:t>
            </a:r>
          </a:p>
          <a:p>
            <a:pPr lvl="1"/>
            <a:r>
              <a:rPr lang="en-US" altLang="en-US" sz="2400" dirty="0">
                <a:latin typeface="Arial" panose="020B0604020202020204" pitchFamily="34" charset="0"/>
              </a:rPr>
              <a:t>Pressure = Volume/Fluid capacitance</a:t>
            </a:r>
          </a:p>
          <a:p>
            <a:pPr lvl="1"/>
            <a:r>
              <a:rPr lang="en-US" altLang="en-US" sz="2400" dirty="0">
                <a:latin typeface="Arial" panose="020B0604020202020204" pitchFamily="34" charset="0"/>
              </a:rPr>
              <a:t>CVP = Blood Volume/Venous capacitance</a:t>
            </a:r>
          </a:p>
          <a:p>
            <a:endParaRPr lang="en-US" dirty="0"/>
          </a:p>
        </p:txBody>
      </p:sp>
    </p:spTree>
    <p:extLst>
      <p:ext uri="{BB962C8B-B14F-4D97-AF65-F5344CB8AC3E}">
        <p14:creationId xmlns:p14="http://schemas.microsoft.com/office/powerpoint/2010/main" val="41058272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Fluid Responsiveness</a:t>
            </a:r>
            <a:endParaRPr lang="en-US" dirty="0"/>
          </a:p>
        </p:txBody>
      </p:sp>
      <p:sp>
        <p:nvSpPr>
          <p:cNvPr id="4" name="Content Placeholder 3"/>
          <p:cNvSpPr>
            <a:spLocks noGrp="1"/>
          </p:cNvSpPr>
          <p:nvPr>
            <p:ph idx="1"/>
          </p:nvPr>
        </p:nvSpPr>
        <p:spPr/>
        <p:txBody>
          <a:bodyPr/>
          <a:lstStyle/>
          <a:p>
            <a:r>
              <a:rPr lang="en-US" altLang="en-US" dirty="0" smtClean="0">
                <a:latin typeface="Arial" panose="020B0604020202020204" pitchFamily="34" charset="0"/>
              </a:rPr>
              <a:t>HEMODYNAMICS IN SEPSIS</a:t>
            </a:r>
          </a:p>
          <a:p>
            <a:r>
              <a:rPr lang="en-US" altLang="en-US" dirty="0" smtClean="0">
                <a:latin typeface="Arial" panose="020B0604020202020204" pitchFamily="34" charset="0"/>
              </a:rPr>
              <a:t>Decrease </a:t>
            </a:r>
            <a:r>
              <a:rPr lang="en-US" altLang="en-US" dirty="0">
                <a:latin typeface="Arial" panose="020B0604020202020204" pitchFamily="34" charset="0"/>
              </a:rPr>
              <a:t>in Venous Excess</a:t>
            </a:r>
          </a:p>
          <a:p>
            <a:pPr lvl="1"/>
            <a:r>
              <a:rPr lang="en-US" altLang="en-US" dirty="0">
                <a:latin typeface="Arial" panose="020B0604020202020204" pitchFamily="34" charset="0"/>
              </a:rPr>
              <a:t>Increased capillary leak</a:t>
            </a:r>
          </a:p>
          <a:p>
            <a:pPr lvl="1"/>
            <a:r>
              <a:rPr lang="en-US" altLang="en-US" dirty="0">
                <a:latin typeface="Arial" panose="020B0604020202020204" pitchFamily="34" charset="0"/>
              </a:rPr>
              <a:t>Decreased vasomotor tone</a:t>
            </a:r>
          </a:p>
          <a:p>
            <a:r>
              <a:rPr lang="en-US" altLang="en-US" dirty="0">
                <a:latin typeface="Arial" panose="020B0604020202020204" pitchFamily="34" charset="0"/>
              </a:rPr>
              <a:t>Altered Circulating Blood Volume</a:t>
            </a:r>
          </a:p>
          <a:p>
            <a:pPr lvl="1"/>
            <a:r>
              <a:rPr lang="en-US" altLang="en-US" dirty="0">
                <a:latin typeface="Arial" panose="020B0604020202020204" pitchFamily="34" charset="0"/>
              </a:rPr>
              <a:t>Increased capacitance</a:t>
            </a:r>
          </a:p>
          <a:p>
            <a:r>
              <a:rPr lang="en-US" altLang="en-US" dirty="0">
                <a:latin typeface="Arial" panose="020B0604020202020204" pitchFamily="34" charset="0"/>
              </a:rPr>
              <a:t>Cardiac Performance</a:t>
            </a:r>
          </a:p>
          <a:p>
            <a:pPr lvl="1"/>
            <a:r>
              <a:rPr lang="en-US" altLang="en-US" dirty="0">
                <a:latin typeface="Arial" panose="020B0604020202020204" pitchFamily="34" charset="0"/>
              </a:rPr>
              <a:t>Impaired by inflammatory cytokines</a:t>
            </a:r>
          </a:p>
          <a:p>
            <a:endParaRPr lang="en-US" dirty="0"/>
          </a:p>
        </p:txBody>
      </p:sp>
    </p:spTree>
    <p:extLst>
      <p:ext uri="{BB962C8B-B14F-4D97-AF65-F5344CB8AC3E}">
        <p14:creationId xmlns:p14="http://schemas.microsoft.com/office/powerpoint/2010/main" val="26605596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Measurements</a:t>
            </a:r>
            <a:endParaRPr lang="en-US" dirty="0"/>
          </a:p>
        </p:txBody>
      </p:sp>
      <p:sp>
        <p:nvSpPr>
          <p:cNvPr id="3" name="Content Placeholder 2"/>
          <p:cNvSpPr>
            <a:spLocks noGrp="1"/>
          </p:cNvSpPr>
          <p:nvPr>
            <p:ph idx="1"/>
          </p:nvPr>
        </p:nvSpPr>
        <p:spPr/>
        <p:txBody>
          <a:bodyPr>
            <a:normAutofit lnSpcReduction="10000"/>
          </a:bodyPr>
          <a:lstStyle/>
          <a:p>
            <a:pPr>
              <a:lnSpc>
                <a:spcPct val="80000"/>
              </a:lnSpc>
            </a:pPr>
            <a:r>
              <a:rPr lang="en-US" altLang="en-US" sz="2400" dirty="0">
                <a:latin typeface="Arial" panose="020B0604020202020204" pitchFamily="34" charset="0"/>
              </a:rPr>
              <a:t>Pulmonary Artery Occlusion Pressure</a:t>
            </a:r>
          </a:p>
          <a:p>
            <a:pPr lvl="1">
              <a:lnSpc>
                <a:spcPct val="80000"/>
              </a:lnSpc>
            </a:pPr>
            <a:r>
              <a:rPr lang="en-US" altLang="en-US" sz="2000" dirty="0">
                <a:latin typeface="Arial" panose="020B0604020202020204" pitchFamily="34" charset="0"/>
              </a:rPr>
              <a:t>Measures left ventricular end-diastolic pressure (not volume, thus not preload)</a:t>
            </a:r>
          </a:p>
          <a:p>
            <a:pPr>
              <a:lnSpc>
                <a:spcPct val="80000"/>
              </a:lnSpc>
            </a:pPr>
            <a:r>
              <a:rPr lang="en-US" altLang="en-US" sz="2400" dirty="0">
                <a:latin typeface="Arial" panose="020B0604020202020204" pitchFamily="34" charset="0"/>
              </a:rPr>
              <a:t>Central Venous Pressure</a:t>
            </a:r>
          </a:p>
          <a:p>
            <a:pPr lvl="1">
              <a:lnSpc>
                <a:spcPct val="80000"/>
              </a:lnSpc>
            </a:pPr>
            <a:r>
              <a:rPr lang="en-US" altLang="en-US" sz="2000" dirty="0">
                <a:latin typeface="Arial" panose="020B0604020202020204" pitchFamily="34" charset="0"/>
              </a:rPr>
              <a:t>Approximation of RAP</a:t>
            </a:r>
          </a:p>
          <a:p>
            <a:pPr>
              <a:lnSpc>
                <a:spcPct val="80000"/>
              </a:lnSpc>
            </a:pPr>
            <a:r>
              <a:rPr lang="en-US" altLang="en-US" sz="2400" dirty="0">
                <a:latin typeface="Arial" panose="020B0604020202020204" pitchFamily="34" charset="0"/>
              </a:rPr>
              <a:t>Right Ventricular End-Diastolic Volume</a:t>
            </a:r>
          </a:p>
          <a:p>
            <a:pPr lvl="1">
              <a:lnSpc>
                <a:spcPct val="80000"/>
              </a:lnSpc>
            </a:pPr>
            <a:r>
              <a:rPr lang="en-US" altLang="en-US" sz="2000" dirty="0">
                <a:latin typeface="Arial" panose="020B0604020202020204" pitchFamily="34" charset="0"/>
              </a:rPr>
              <a:t>Validation studies have not shown this to be an indicator of volume responsiveness</a:t>
            </a:r>
          </a:p>
          <a:p>
            <a:pPr>
              <a:lnSpc>
                <a:spcPct val="80000"/>
              </a:lnSpc>
            </a:pPr>
            <a:r>
              <a:rPr lang="en-US" altLang="en-US" sz="2400" dirty="0">
                <a:latin typeface="Arial" panose="020B0604020202020204" pitchFamily="34" charset="0"/>
              </a:rPr>
              <a:t>Left Ventricular End-Diastolic Area</a:t>
            </a:r>
          </a:p>
          <a:p>
            <a:pPr lvl="1">
              <a:lnSpc>
                <a:spcPct val="80000"/>
              </a:lnSpc>
            </a:pPr>
            <a:r>
              <a:rPr lang="en-US" altLang="en-US" sz="2000" dirty="0">
                <a:latin typeface="Arial" panose="020B0604020202020204" pitchFamily="34" charset="0"/>
              </a:rPr>
              <a:t>Again, validation studies have not shown this to be an indicator of volume responsiveness</a:t>
            </a:r>
          </a:p>
          <a:p>
            <a:pPr>
              <a:lnSpc>
                <a:spcPct val="80000"/>
              </a:lnSpc>
            </a:pPr>
            <a:r>
              <a:rPr lang="en-US" altLang="en-US" sz="2400" dirty="0">
                <a:latin typeface="Arial" panose="020B0604020202020204" pitchFamily="34" charset="0"/>
              </a:rPr>
              <a:t>Inferior Vena-</a:t>
            </a:r>
            <a:r>
              <a:rPr lang="en-US" altLang="en-US" sz="2400" dirty="0" err="1">
                <a:latin typeface="Arial" panose="020B0604020202020204" pitchFamily="34" charset="0"/>
              </a:rPr>
              <a:t>Caval</a:t>
            </a:r>
            <a:r>
              <a:rPr lang="en-US" altLang="en-US" sz="2400" dirty="0">
                <a:latin typeface="Arial" panose="020B0604020202020204" pitchFamily="34" charset="0"/>
              </a:rPr>
              <a:t> Diameter</a:t>
            </a:r>
          </a:p>
          <a:p>
            <a:pPr lvl="1">
              <a:lnSpc>
                <a:spcPct val="80000"/>
              </a:lnSpc>
            </a:pPr>
            <a:r>
              <a:rPr lang="en-US" altLang="en-US" sz="2000" dirty="0">
                <a:latin typeface="Arial" panose="020B0604020202020204" pitchFamily="34" charset="0"/>
              </a:rPr>
              <a:t>Indirect measurement of CVP (and thus RAP)</a:t>
            </a:r>
          </a:p>
          <a:p>
            <a:endParaRPr lang="en-US" dirty="0"/>
          </a:p>
        </p:txBody>
      </p:sp>
    </p:spTree>
    <p:extLst>
      <p:ext uri="{BB962C8B-B14F-4D97-AF65-F5344CB8AC3E}">
        <p14:creationId xmlns:p14="http://schemas.microsoft.com/office/powerpoint/2010/main" val="20299600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EVALUATIONS</a:t>
            </a:r>
            <a:endParaRPr lang="en-US" dirty="0"/>
          </a:p>
        </p:txBody>
      </p:sp>
      <p:sp>
        <p:nvSpPr>
          <p:cNvPr id="3" name="Content Placeholder 2"/>
          <p:cNvSpPr>
            <a:spLocks noGrp="1"/>
          </p:cNvSpPr>
          <p:nvPr>
            <p:ph idx="1"/>
          </p:nvPr>
        </p:nvSpPr>
        <p:spPr/>
        <p:txBody>
          <a:bodyPr/>
          <a:lstStyle/>
          <a:p>
            <a:r>
              <a:rPr lang="en-US" altLang="en-US" dirty="0">
                <a:latin typeface="Arial" panose="020B0604020202020204" pitchFamily="34" charset="0"/>
              </a:rPr>
              <a:t>Pulse Pressure Variation</a:t>
            </a:r>
          </a:p>
          <a:p>
            <a:pPr lvl="1"/>
            <a:r>
              <a:rPr lang="en-US" altLang="en-US" dirty="0">
                <a:latin typeface="Arial" panose="020B0604020202020204" pitchFamily="34" charset="0"/>
              </a:rPr>
              <a:t>Derived from arterial waveform (arterial catheter readings of pulse pressures)</a:t>
            </a:r>
          </a:p>
          <a:p>
            <a:r>
              <a:rPr lang="en-US" altLang="en-US" dirty="0">
                <a:latin typeface="Arial" panose="020B0604020202020204" pitchFamily="34" charset="0"/>
              </a:rPr>
              <a:t>Stroke Volume Variation</a:t>
            </a:r>
          </a:p>
          <a:p>
            <a:pPr lvl="1"/>
            <a:r>
              <a:rPr lang="en-US" altLang="en-US" dirty="0">
                <a:latin typeface="Arial" panose="020B0604020202020204" pitchFamily="34" charset="0"/>
              </a:rPr>
              <a:t>Derived from pulse contour analysis</a:t>
            </a:r>
          </a:p>
          <a:p>
            <a:r>
              <a:rPr lang="en-US" altLang="en-US" dirty="0">
                <a:latin typeface="Arial" panose="020B0604020202020204" pitchFamily="34" charset="0"/>
              </a:rPr>
              <a:t>Based Upon Hemodynamic Effects of Mechanical Ventilation</a:t>
            </a:r>
          </a:p>
          <a:p>
            <a:r>
              <a:rPr lang="en-US" altLang="en-US" dirty="0">
                <a:latin typeface="Arial" panose="020B0604020202020204" pitchFamily="34" charset="0"/>
              </a:rPr>
              <a:t>PPV &amp; SVV predicted fluid responsiveness</a:t>
            </a:r>
          </a:p>
          <a:p>
            <a:pPr lvl="1"/>
            <a:r>
              <a:rPr lang="en-US" altLang="en-US" dirty="0">
                <a:latin typeface="Arial" panose="020B0604020202020204" pitchFamily="34" charset="0"/>
              </a:rPr>
              <a:t>ROC 0.94 &amp; 0.85 (respectively)</a:t>
            </a:r>
          </a:p>
          <a:p>
            <a:pPr lvl="1"/>
            <a:r>
              <a:rPr lang="en-US" altLang="en-US" dirty="0">
                <a:latin typeface="Arial" panose="020B0604020202020204" pitchFamily="34" charset="0"/>
              </a:rPr>
              <a:t>Maintained in </a:t>
            </a:r>
            <a:r>
              <a:rPr lang="en-US" altLang="en-US" dirty="0" err="1">
                <a:latin typeface="Arial" panose="020B0604020202020204" pitchFamily="34" charset="0"/>
              </a:rPr>
              <a:t>pt</a:t>
            </a:r>
            <a:r>
              <a:rPr lang="en-US" altLang="en-US" dirty="0" err="1"/>
              <a:t>’</a:t>
            </a:r>
            <a:r>
              <a:rPr lang="en-US" altLang="en-US" dirty="0" err="1">
                <a:latin typeface="Arial" panose="020B0604020202020204" pitchFamily="34" charset="0"/>
              </a:rPr>
              <a:t>s</a:t>
            </a:r>
            <a:r>
              <a:rPr lang="en-US" altLang="en-US" dirty="0">
                <a:latin typeface="Arial" panose="020B0604020202020204" pitchFamily="34" charset="0"/>
              </a:rPr>
              <a:t> with poor LV function</a:t>
            </a:r>
          </a:p>
          <a:p>
            <a:pPr lvl="1"/>
            <a:r>
              <a:rPr lang="en-US" altLang="en-US" dirty="0">
                <a:latin typeface="Arial" panose="020B0604020202020204" pitchFamily="34" charset="0"/>
              </a:rPr>
              <a:t>Threshold determined as 12&amp;13% (respectively</a:t>
            </a:r>
            <a:r>
              <a:rPr lang="en-US" altLang="en-US" dirty="0" smtClean="0">
                <a:latin typeface="Arial" panose="020B0604020202020204" pitchFamily="34" charset="0"/>
              </a:rPr>
              <a:t>)</a:t>
            </a:r>
          </a:p>
          <a:p>
            <a:pPr lvl="1"/>
            <a:r>
              <a:rPr lang="en-US" altLang="en-US" dirty="0" smtClean="0">
                <a:latin typeface="Arial" panose="020B0604020202020204" pitchFamily="34" charset="0"/>
              </a:rPr>
              <a:t>Pt must be intubated (use with VT of 8mL/kg</a:t>
            </a:r>
          </a:p>
          <a:p>
            <a:pPr lvl="1"/>
            <a:r>
              <a:rPr lang="en-US" altLang="en-US" dirty="0" smtClean="0">
                <a:latin typeface="Arial" panose="020B0604020202020204" pitchFamily="34" charset="0"/>
              </a:rPr>
              <a:t>Pt cannot have an arrhythmia</a:t>
            </a:r>
            <a:endParaRPr lang="en-US" altLang="en-US" dirty="0">
              <a:latin typeface="Arial" panose="020B0604020202020204" pitchFamily="34" charset="0"/>
            </a:endParaRPr>
          </a:p>
          <a:p>
            <a:endParaRPr lang="en-US" dirty="0"/>
          </a:p>
        </p:txBody>
      </p:sp>
    </p:spTree>
    <p:extLst>
      <p:ext uri="{BB962C8B-B14F-4D97-AF65-F5344CB8AC3E}">
        <p14:creationId xmlns:p14="http://schemas.microsoft.com/office/powerpoint/2010/main" val="33839985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Preload Dependence</a:t>
            </a:r>
            <a:endParaRPr lang="en-US"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0280" y="1737360"/>
            <a:ext cx="7772400" cy="470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40441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EVALUTIONS</a:t>
            </a:r>
            <a:endParaRPr lang="en-US" dirty="0"/>
          </a:p>
        </p:txBody>
      </p:sp>
      <p:sp>
        <p:nvSpPr>
          <p:cNvPr id="3" name="Content Placeholder 2"/>
          <p:cNvSpPr>
            <a:spLocks noGrp="1"/>
          </p:cNvSpPr>
          <p:nvPr>
            <p:ph idx="1"/>
          </p:nvPr>
        </p:nvSpPr>
        <p:spPr/>
        <p:txBody>
          <a:bodyPr/>
          <a:lstStyle/>
          <a:p>
            <a:r>
              <a:rPr lang="en-US" altLang="en-US" sz="2800" dirty="0" err="1">
                <a:latin typeface="Arial" panose="020B0604020202020204" pitchFamily="34" charset="0"/>
              </a:rPr>
              <a:t>Transpulmonary</a:t>
            </a:r>
            <a:r>
              <a:rPr lang="en-US" altLang="en-US" sz="2800" dirty="0">
                <a:latin typeface="Arial" panose="020B0604020202020204" pitchFamily="34" charset="0"/>
              </a:rPr>
              <a:t> </a:t>
            </a:r>
            <a:r>
              <a:rPr lang="en-US" altLang="en-US" sz="2800" dirty="0" err="1">
                <a:latin typeface="Arial" panose="020B0604020202020204" pitchFamily="34" charset="0"/>
              </a:rPr>
              <a:t>Thermodilution</a:t>
            </a:r>
            <a:endParaRPr lang="en-US" altLang="en-US" sz="2800" dirty="0">
              <a:latin typeface="Arial" panose="020B0604020202020204" pitchFamily="34" charset="0"/>
            </a:endParaRPr>
          </a:p>
          <a:p>
            <a:pPr lvl="1"/>
            <a:r>
              <a:rPr lang="en-US" altLang="en-US" sz="2400" dirty="0" err="1">
                <a:latin typeface="Arial" panose="020B0604020202020204" pitchFamily="34" charset="0"/>
              </a:rPr>
              <a:t>PiCCO</a:t>
            </a:r>
            <a:r>
              <a:rPr lang="en-US" altLang="en-US" sz="2400" dirty="0">
                <a:latin typeface="Arial" panose="020B0604020202020204" pitchFamily="34" charset="0"/>
              </a:rPr>
              <a:t> (Pulse Contour Continuous Cardiac Output) System follows thermal indicator</a:t>
            </a:r>
          </a:p>
          <a:p>
            <a:pPr lvl="1"/>
            <a:r>
              <a:rPr lang="en-US" altLang="en-US" sz="2400" dirty="0">
                <a:latin typeface="Arial" panose="020B0604020202020204" pitchFamily="34" charset="0"/>
              </a:rPr>
              <a:t>Injected into central vein and changes are detected in a central artery</a:t>
            </a:r>
          </a:p>
          <a:p>
            <a:pPr lvl="1"/>
            <a:r>
              <a:rPr lang="en-US" altLang="en-US" sz="2400" dirty="0">
                <a:latin typeface="Arial" panose="020B0604020202020204" pitchFamily="34" charset="0"/>
              </a:rPr>
              <a:t>These tracings are calibrated and analyze systolic arterial pressure divided by aortic impedance to give CO</a:t>
            </a:r>
          </a:p>
          <a:p>
            <a:pPr lvl="1"/>
            <a:r>
              <a:rPr lang="en-US" altLang="en-US" sz="2400" dirty="0">
                <a:latin typeface="Arial" panose="020B0604020202020204" pitchFamily="34" charset="0"/>
              </a:rPr>
              <a:t>Also done with lithium instead of thermal indicator</a:t>
            </a:r>
          </a:p>
          <a:p>
            <a:endParaRPr lang="en-US" dirty="0"/>
          </a:p>
        </p:txBody>
      </p:sp>
    </p:spTree>
    <p:extLst>
      <p:ext uri="{BB962C8B-B14F-4D97-AF65-F5344CB8AC3E}">
        <p14:creationId xmlns:p14="http://schemas.microsoft.com/office/powerpoint/2010/main" val="40001516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EVALUATIONS</a:t>
            </a:r>
            <a:endParaRPr lang="en-US" dirty="0"/>
          </a:p>
        </p:txBody>
      </p:sp>
      <p:sp>
        <p:nvSpPr>
          <p:cNvPr id="3" name="Content Placeholder 2"/>
          <p:cNvSpPr>
            <a:spLocks noGrp="1"/>
          </p:cNvSpPr>
          <p:nvPr>
            <p:ph idx="1"/>
          </p:nvPr>
        </p:nvSpPr>
        <p:spPr/>
        <p:txBody>
          <a:bodyPr>
            <a:normAutofit lnSpcReduction="10000"/>
          </a:bodyPr>
          <a:lstStyle/>
          <a:p>
            <a:r>
              <a:rPr lang="en-US" altLang="en-US" dirty="0"/>
              <a:t>Non-invasive Cardiac Output Monitoring</a:t>
            </a:r>
          </a:p>
          <a:p>
            <a:r>
              <a:rPr lang="en-US" altLang="en-US" dirty="0"/>
              <a:t>NICOM device (Cheetah Medical, Portland, OR)</a:t>
            </a:r>
          </a:p>
          <a:p>
            <a:pPr lvl="1"/>
            <a:r>
              <a:rPr lang="en-US" altLang="en-US" sz="2000" dirty="0"/>
              <a:t>Measures the </a:t>
            </a:r>
            <a:r>
              <a:rPr lang="en-US" altLang="en-US" sz="2000" dirty="0" err="1"/>
              <a:t>bioreactance</a:t>
            </a:r>
            <a:r>
              <a:rPr lang="en-US" altLang="en-US" sz="2000" dirty="0"/>
              <a:t> or the phase shift in voltage across the thorax. </a:t>
            </a:r>
          </a:p>
          <a:p>
            <a:pPr lvl="2"/>
            <a:r>
              <a:rPr lang="en-US" altLang="en-US" sz="1600" dirty="0"/>
              <a:t>Resistor (R) and a capacitor (C), which together create the thoracic impedance (Zo). The values of R and C determine the 2 components of impedance, which are (1) amplitude (a), the magnitude of the impedance (measured in ohms); and (2) phase (phi), the direction of the impedance (measured in degrees). </a:t>
            </a:r>
          </a:p>
          <a:p>
            <a:pPr lvl="1"/>
            <a:r>
              <a:rPr lang="en-US" altLang="en-US" sz="2000" dirty="0"/>
              <a:t>The pulsatile ejection of blood from the heart modifies the value of R and the value of C, leading to instantaneous changes in the amplitude and the phase of Zo. Phase shifts can occur only because of pulsatile flow. </a:t>
            </a:r>
          </a:p>
          <a:p>
            <a:pPr lvl="1"/>
            <a:r>
              <a:rPr lang="en-US" altLang="en-US" sz="2000" dirty="0"/>
              <a:t>Majority of thoracic pulsatile flow stems from the aorta. Therefore, the NICOM signal is correlated almost wholly with aortic flow</a:t>
            </a:r>
            <a:r>
              <a:rPr lang="en-US" altLang="en-US" sz="2000" dirty="0" smtClean="0"/>
              <a:t>.</a:t>
            </a:r>
          </a:p>
          <a:p>
            <a:pPr lvl="2"/>
            <a:r>
              <a:rPr lang="en-US" altLang="en-US" sz="1600" dirty="0" smtClean="0">
                <a:latin typeface="Arial" panose="020B0604020202020204" pitchFamily="34" charset="0"/>
              </a:rPr>
              <a:t>Machines can run PLR</a:t>
            </a:r>
          </a:p>
          <a:p>
            <a:pPr lvl="3"/>
            <a:r>
              <a:rPr lang="en-US" altLang="en-US" sz="1600" dirty="0" smtClean="0">
                <a:latin typeface="Arial" panose="020B0604020202020204" pitchFamily="34" charset="0"/>
              </a:rPr>
              <a:t>~300mL </a:t>
            </a:r>
            <a:r>
              <a:rPr lang="en-US" altLang="en-US" sz="1600" dirty="0">
                <a:latin typeface="Arial" panose="020B0604020202020204" pitchFamily="34" charset="0"/>
              </a:rPr>
              <a:t>blood </a:t>
            </a:r>
            <a:r>
              <a:rPr lang="en-US" altLang="en-US" sz="1600" dirty="0" smtClean="0">
                <a:latin typeface="Arial" panose="020B0604020202020204" pitchFamily="34" charset="0"/>
              </a:rPr>
              <a:t>bolus, &gt;10% change in CO is considered fluid responsive</a:t>
            </a:r>
            <a:endParaRPr lang="en-US" altLang="en-US" sz="2000" dirty="0"/>
          </a:p>
          <a:p>
            <a:endParaRPr lang="en-US" dirty="0"/>
          </a:p>
        </p:txBody>
      </p:sp>
    </p:spTree>
    <p:extLst>
      <p:ext uri="{BB962C8B-B14F-4D97-AF65-F5344CB8AC3E}">
        <p14:creationId xmlns:p14="http://schemas.microsoft.com/office/powerpoint/2010/main" val="24735757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Vasoactive Medications</a:t>
            </a:r>
          </a:p>
        </p:txBody>
      </p:sp>
      <p:sp>
        <p:nvSpPr>
          <p:cNvPr id="4" name="Content Placeholder 3"/>
          <p:cNvSpPr>
            <a:spLocks noGrp="1"/>
          </p:cNvSpPr>
          <p:nvPr>
            <p:ph idx="1"/>
          </p:nvPr>
        </p:nvSpPr>
        <p:spPr/>
        <p:txBody>
          <a:bodyPr>
            <a:normAutofit fontScale="85000" lnSpcReduction="20000"/>
          </a:bodyPr>
          <a:lstStyle/>
          <a:p>
            <a:r>
              <a:rPr lang="en-US" dirty="0"/>
              <a:t>1. We recommend norepinephrine as the first-choice vasopressor (strong recommendation, moderate quality of evidence). </a:t>
            </a:r>
          </a:p>
          <a:p>
            <a:r>
              <a:rPr lang="en-US" dirty="0"/>
              <a:t>2. We suggest adding either vasopressin (up to 0.03 U/min) (weak recommendation, moderate quality of evidence) or epinephrine (weak recommendation, low quality of evidence) to norepinephrine with the intent of raising MAP to target, or adding vasopressin (up to 0.03 U/min) (weak recommendation, moderate quality of evidence) to decrease norepinephrine dosage. </a:t>
            </a:r>
          </a:p>
          <a:p>
            <a:r>
              <a:rPr lang="en-US" dirty="0"/>
              <a:t>3. We suggest using dopamine as an alternative vasopressor agent to norepinephrine only in highly selected patients (e.g., patients with low risk of </a:t>
            </a:r>
            <a:r>
              <a:rPr lang="en-US" dirty="0" err="1"/>
              <a:t>tachyarrhythmias</a:t>
            </a:r>
            <a:r>
              <a:rPr lang="en-US" dirty="0"/>
              <a:t> and absolute or relative bradycardia) (weak recommendation, low quality of evidence). </a:t>
            </a:r>
          </a:p>
          <a:p>
            <a:r>
              <a:rPr lang="en-US" dirty="0"/>
              <a:t>4. We recommend against using low-dose dopamine for renal protection (strong recommendation, high quality of evidence). </a:t>
            </a:r>
          </a:p>
          <a:p>
            <a:r>
              <a:rPr lang="en-US" dirty="0"/>
              <a:t>5. We suggest using dobutamine in patients who show evidence of persistent </a:t>
            </a:r>
            <a:r>
              <a:rPr lang="en-US" dirty="0" err="1"/>
              <a:t>hypoperfusion</a:t>
            </a:r>
            <a:r>
              <a:rPr lang="en-US" dirty="0"/>
              <a:t> despite adequate fluid loading and the use of vasopressor agents (weak recommendation, low quality of evidence). </a:t>
            </a:r>
          </a:p>
          <a:p>
            <a:r>
              <a:rPr lang="en-US" dirty="0"/>
              <a:t>6. We suggest that all patients requiring vasopressors have an arterial catheter placed as soon as practical if resources are available (weak recommendation, very low quality of evidence).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6098" y="157062"/>
            <a:ext cx="1300420" cy="1300420"/>
          </a:xfrm>
          <a:prstGeom prst="rect">
            <a:avLst/>
          </a:prstGeom>
        </p:spPr>
      </p:pic>
    </p:spTree>
    <p:extLst>
      <p:ext uri="{BB962C8B-B14F-4D97-AF65-F5344CB8AC3E}">
        <p14:creationId xmlns:p14="http://schemas.microsoft.com/office/powerpoint/2010/main" val="30903201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61E7E-FD62-460F-8DC4-C8A269C65D10}"/>
              </a:ext>
            </a:extLst>
          </p:cNvPr>
          <p:cNvSpPr>
            <a:spLocks noGrp="1"/>
          </p:cNvSpPr>
          <p:nvPr>
            <p:ph type="title"/>
          </p:nvPr>
        </p:nvSpPr>
        <p:spPr/>
        <p:txBody>
          <a:bodyPr/>
          <a:lstStyle/>
          <a:p>
            <a:r>
              <a:rPr lang="en-US" dirty="0">
                <a:solidFill>
                  <a:srgbClr val="00B0F0"/>
                </a:solidFill>
              </a:rPr>
              <a:t>NEW PRESSOR</a:t>
            </a:r>
          </a:p>
        </p:txBody>
      </p:sp>
      <p:sp>
        <p:nvSpPr>
          <p:cNvPr id="3" name="Content Placeholder 2">
            <a:extLst>
              <a:ext uri="{FF2B5EF4-FFF2-40B4-BE49-F238E27FC236}">
                <a16:creationId xmlns:a16="http://schemas.microsoft.com/office/drawing/2014/main" id="{9176D63E-2829-471A-A2EF-03BDF736490A}"/>
              </a:ext>
            </a:extLst>
          </p:cNvPr>
          <p:cNvSpPr>
            <a:spLocks noGrp="1"/>
          </p:cNvSpPr>
          <p:nvPr>
            <p:ph idx="1"/>
          </p:nvPr>
        </p:nvSpPr>
        <p:spPr/>
        <p:txBody>
          <a:bodyPr/>
          <a:lstStyle/>
          <a:p>
            <a:pPr>
              <a:buFont typeface="Arial" panose="020B0604020202020204" pitchFamily="34" charset="0"/>
              <a:buChar char="•"/>
            </a:pPr>
            <a:r>
              <a:rPr lang="en-US" dirty="0"/>
              <a:t> 321 patients:   163 angiotensin II; 158 placebo</a:t>
            </a:r>
          </a:p>
          <a:p>
            <a:pPr>
              <a:buFont typeface="Arial" panose="020B0604020202020204" pitchFamily="34" charset="0"/>
              <a:buChar char="•"/>
            </a:pPr>
            <a:r>
              <a:rPr lang="en-US" dirty="0"/>
              <a:t> Randomly assigned to patients in vasodilatory shock already on &gt;0.2μg/kg of norepinephrine</a:t>
            </a:r>
          </a:p>
          <a:p>
            <a:pPr>
              <a:buFont typeface="Arial" panose="020B0604020202020204" pitchFamily="34" charset="0"/>
              <a:buChar char="•"/>
            </a:pPr>
            <a:r>
              <a:rPr lang="en-US" dirty="0"/>
              <a:t> ? Increase in blood clots</a:t>
            </a:r>
          </a:p>
        </p:txBody>
      </p:sp>
      <p:sp>
        <p:nvSpPr>
          <p:cNvPr id="4" name="Rectangle 3">
            <a:extLst>
              <a:ext uri="{FF2B5EF4-FFF2-40B4-BE49-F238E27FC236}">
                <a16:creationId xmlns:a16="http://schemas.microsoft.com/office/drawing/2014/main" id="{4378774E-5065-4AEF-BA24-030FA41A82CD}"/>
              </a:ext>
            </a:extLst>
          </p:cNvPr>
          <p:cNvSpPr/>
          <p:nvPr/>
        </p:nvSpPr>
        <p:spPr>
          <a:xfrm>
            <a:off x="-15653" y="6550223"/>
            <a:ext cx="12101384" cy="307777"/>
          </a:xfrm>
          <a:prstGeom prst="rect">
            <a:avLst/>
          </a:prstGeom>
        </p:spPr>
        <p:txBody>
          <a:bodyPr wrap="square">
            <a:spAutoFit/>
          </a:bodyPr>
          <a:lstStyle/>
          <a:p>
            <a:r>
              <a:rPr lang="en-US" sz="1400" dirty="0"/>
              <a:t>Khanna et al.  Angiotensin II for the Treatment of Vasodilatory Shock.  NEJM 2017; 377:419-430</a:t>
            </a:r>
          </a:p>
        </p:txBody>
      </p:sp>
      <p:pic>
        <p:nvPicPr>
          <p:cNvPr id="6" name="Picture 5">
            <a:extLst>
              <a:ext uri="{FF2B5EF4-FFF2-40B4-BE49-F238E27FC236}">
                <a16:creationId xmlns:a16="http://schemas.microsoft.com/office/drawing/2014/main" id="{B70E7351-070A-413F-94AC-C8BA2BAE0C9D}"/>
              </a:ext>
            </a:extLst>
          </p:cNvPr>
          <p:cNvPicPr>
            <a:picLocks noChangeAspect="1"/>
          </p:cNvPicPr>
          <p:nvPr/>
        </p:nvPicPr>
        <p:blipFill>
          <a:blip r:embed="rId2"/>
          <a:stretch>
            <a:fillRect/>
          </a:stretch>
        </p:blipFill>
        <p:spPr>
          <a:xfrm>
            <a:off x="4799931" y="2672319"/>
            <a:ext cx="6355749" cy="3537339"/>
          </a:xfrm>
          <a:prstGeom prst="rect">
            <a:avLst/>
          </a:prstGeom>
        </p:spPr>
      </p:pic>
      <p:cxnSp>
        <p:nvCxnSpPr>
          <p:cNvPr id="7" name="Straight Connector 6">
            <a:extLst>
              <a:ext uri="{FF2B5EF4-FFF2-40B4-BE49-F238E27FC236}">
                <a16:creationId xmlns:a16="http://schemas.microsoft.com/office/drawing/2014/main" id="{B5FDD486-4EEE-4D40-B6DB-AAAFBD2BC719}"/>
              </a:ext>
            </a:extLst>
          </p:cNvPr>
          <p:cNvCxnSpPr>
            <a:cxnSpLocks/>
          </p:cNvCxnSpPr>
          <p:nvPr/>
        </p:nvCxnSpPr>
        <p:spPr>
          <a:xfrm>
            <a:off x="5621867" y="3716867"/>
            <a:ext cx="267547"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45998CA5-92CF-439E-9AAA-BEB83848BC7E}"/>
              </a:ext>
            </a:extLst>
          </p:cNvPr>
          <p:cNvCxnSpPr>
            <a:cxnSpLocks/>
          </p:cNvCxnSpPr>
          <p:nvPr/>
        </p:nvCxnSpPr>
        <p:spPr>
          <a:xfrm>
            <a:off x="6730999" y="3716867"/>
            <a:ext cx="267547"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id="{05D4F5F4-A4CF-451A-B84A-0BFDB1B225EF}"/>
              </a:ext>
            </a:extLst>
          </p:cNvPr>
          <p:cNvCxnSpPr>
            <a:cxnSpLocks/>
          </p:cNvCxnSpPr>
          <p:nvPr/>
        </p:nvCxnSpPr>
        <p:spPr>
          <a:xfrm>
            <a:off x="8593667" y="5664200"/>
            <a:ext cx="267547"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119AFC0A-03CE-4202-95FE-D06D552A57AE}"/>
              </a:ext>
            </a:extLst>
          </p:cNvPr>
          <p:cNvCxnSpPr>
            <a:cxnSpLocks/>
          </p:cNvCxnSpPr>
          <p:nvPr/>
        </p:nvCxnSpPr>
        <p:spPr>
          <a:xfrm>
            <a:off x="8593667" y="6028267"/>
            <a:ext cx="267547"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24414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T.C.</a:t>
            </a:r>
          </a:p>
        </p:txBody>
      </p:sp>
      <p:sp>
        <p:nvSpPr>
          <p:cNvPr id="3" name="Content Placeholder 2"/>
          <p:cNvSpPr>
            <a:spLocks noGrp="1"/>
          </p:cNvSpPr>
          <p:nvPr>
            <p:ph idx="1"/>
          </p:nvPr>
        </p:nvSpPr>
        <p:spPr/>
        <p:txBody>
          <a:bodyPr>
            <a:normAutofit/>
          </a:bodyPr>
          <a:lstStyle/>
          <a:p>
            <a:r>
              <a:rPr lang="en-US" dirty="0"/>
              <a:t>No significant PMH</a:t>
            </a:r>
          </a:p>
          <a:p>
            <a:r>
              <a:rPr lang="en-US" dirty="0"/>
              <a:t>No allergies</a:t>
            </a:r>
          </a:p>
          <a:p>
            <a:r>
              <a:rPr lang="en-US" dirty="0"/>
              <a:t>+Social alcohol, -Tobacco, -</a:t>
            </a:r>
            <a:r>
              <a:rPr lang="en-US" dirty="0" err="1"/>
              <a:t>Illicits</a:t>
            </a:r>
            <a:endParaRPr lang="en-US" dirty="0"/>
          </a:p>
          <a:p>
            <a:r>
              <a:rPr lang="en-US" dirty="0"/>
              <a:t>Married with 2 children</a:t>
            </a:r>
          </a:p>
          <a:p>
            <a:r>
              <a:rPr lang="en-US" dirty="0"/>
              <a:t>Served in Afghanistan, EODMU (Explosive Ordinance Disposal Mobile Unit)</a:t>
            </a:r>
          </a:p>
          <a:p>
            <a:r>
              <a:rPr lang="en-US" dirty="0"/>
              <a:t>Currently works in high-level security firm</a:t>
            </a:r>
          </a:p>
          <a:p>
            <a:r>
              <a:rPr lang="en-US" dirty="0"/>
              <a:t>Parents alive and healthy</a:t>
            </a:r>
          </a:p>
          <a:p>
            <a:endParaRPr lang="en-US" dirty="0"/>
          </a:p>
        </p:txBody>
      </p:sp>
    </p:spTree>
    <p:extLst>
      <p:ext uri="{BB962C8B-B14F-4D97-AF65-F5344CB8AC3E}">
        <p14:creationId xmlns:p14="http://schemas.microsoft.com/office/powerpoint/2010/main" val="25245471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Corticosteroids</a:t>
            </a:r>
          </a:p>
        </p:txBody>
      </p:sp>
      <p:sp>
        <p:nvSpPr>
          <p:cNvPr id="3" name="Content Placeholder 2"/>
          <p:cNvSpPr>
            <a:spLocks noGrp="1"/>
          </p:cNvSpPr>
          <p:nvPr>
            <p:ph idx="1"/>
          </p:nvPr>
        </p:nvSpPr>
        <p:spPr/>
        <p:txBody>
          <a:bodyPr/>
          <a:lstStyle/>
          <a:p>
            <a:r>
              <a:rPr lang="en-US" dirty="0"/>
              <a:t>1. We suggest against using IV hydrocortisone to treat septic shock patients if adequate fluid resuscitation and vasopressor therapy are able to restore hemodynamic stability. If this is not achievable, we suggest IV hydrocortisone at a dose of 200mg per day (weak recommendation, low quality of evidence).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6098" y="157062"/>
            <a:ext cx="1300420" cy="1300420"/>
          </a:xfrm>
          <a:prstGeom prst="rect">
            <a:avLst/>
          </a:prstGeom>
        </p:spPr>
      </p:pic>
    </p:spTree>
    <p:extLst>
      <p:ext uri="{BB962C8B-B14F-4D97-AF65-F5344CB8AC3E}">
        <p14:creationId xmlns:p14="http://schemas.microsoft.com/office/powerpoint/2010/main" val="22067721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6419B-9CBC-4276-BDD1-ACA7BD48F06F}"/>
              </a:ext>
            </a:extLst>
          </p:cNvPr>
          <p:cNvSpPr>
            <a:spLocks noGrp="1"/>
          </p:cNvSpPr>
          <p:nvPr>
            <p:ph type="title"/>
          </p:nvPr>
        </p:nvSpPr>
        <p:spPr/>
        <p:txBody>
          <a:bodyPr/>
          <a:lstStyle/>
          <a:p>
            <a:r>
              <a:rPr lang="en-US" dirty="0">
                <a:solidFill>
                  <a:srgbClr val="00B0F0"/>
                </a:solidFill>
              </a:rPr>
              <a:t>NEW STEROID COMBINATION</a:t>
            </a:r>
          </a:p>
        </p:txBody>
      </p:sp>
      <p:sp>
        <p:nvSpPr>
          <p:cNvPr id="3" name="Content Placeholder 2">
            <a:extLst>
              <a:ext uri="{FF2B5EF4-FFF2-40B4-BE49-F238E27FC236}">
                <a16:creationId xmlns:a16="http://schemas.microsoft.com/office/drawing/2014/main" id="{D84B0F62-3382-4193-A6B1-AA82E99CFC9E}"/>
              </a:ext>
            </a:extLst>
          </p:cNvPr>
          <p:cNvSpPr>
            <a:spLocks noGrp="1"/>
          </p:cNvSpPr>
          <p:nvPr>
            <p:ph sz="half" idx="1"/>
          </p:nvPr>
        </p:nvSpPr>
        <p:spPr/>
        <p:txBody>
          <a:bodyPr/>
          <a:lstStyle/>
          <a:p>
            <a:pPr>
              <a:buFont typeface="Arial" panose="020B0604020202020204" pitchFamily="34" charset="0"/>
              <a:buChar char="•"/>
            </a:pPr>
            <a:r>
              <a:rPr lang="en-US" dirty="0"/>
              <a:t> 1241 patients</a:t>
            </a:r>
          </a:p>
          <a:p>
            <a:pPr lvl="1">
              <a:buFont typeface="Arial" panose="020B0604020202020204" pitchFamily="34" charset="0"/>
              <a:buChar char="•"/>
            </a:pPr>
            <a:r>
              <a:rPr lang="en-US" dirty="0"/>
              <a:t>hydrocortisone-plus-fludrocortisone vs </a:t>
            </a:r>
          </a:p>
          <a:p>
            <a:pPr lvl="2">
              <a:buFont typeface="Arial" panose="020B0604020202020204" pitchFamily="34" charset="0"/>
              <a:buChar char="•"/>
            </a:pPr>
            <a:r>
              <a:rPr lang="en-US" dirty="0"/>
              <a:t>50mgq6h &amp; 50</a:t>
            </a:r>
            <a:r>
              <a:rPr lang="el-GR" dirty="0"/>
              <a:t>μ</a:t>
            </a:r>
            <a:r>
              <a:rPr lang="en-US" dirty="0"/>
              <a:t>g daily</a:t>
            </a:r>
          </a:p>
          <a:p>
            <a:pPr lvl="1">
              <a:buFont typeface="Arial" panose="020B0604020202020204" pitchFamily="34" charset="0"/>
              <a:buChar char="•"/>
            </a:pPr>
            <a:r>
              <a:rPr lang="en-US" strike="sngStrike" dirty="0" err="1"/>
              <a:t>drotrecogin</a:t>
            </a:r>
            <a:r>
              <a:rPr lang="en-US" strike="sngStrike" dirty="0"/>
              <a:t> alfa (activated) vs </a:t>
            </a:r>
          </a:p>
          <a:p>
            <a:pPr lvl="1">
              <a:buFont typeface="Arial" panose="020B0604020202020204" pitchFamily="34" charset="0"/>
              <a:buChar char="•"/>
            </a:pPr>
            <a:r>
              <a:rPr lang="en-US" strike="sngStrike" dirty="0"/>
              <a:t>hydrocortisone-plus-fludrocortisone-plus-</a:t>
            </a:r>
            <a:r>
              <a:rPr lang="en-US" strike="sngStrike" dirty="0" err="1"/>
              <a:t>drotercogin</a:t>
            </a:r>
            <a:r>
              <a:rPr lang="en-US" strike="sngStrike" dirty="0"/>
              <a:t> alfa (activated) vs </a:t>
            </a:r>
          </a:p>
          <a:p>
            <a:pPr lvl="1">
              <a:buFont typeface="Arial" panose="020B0604020202020204" pitchFamily="34" charset="0"/>
              <a:buChar char="•"/>
            </a:pPr>
            <a:r>
              <a:rPr lang="en-US" dirty="0"/>
              <a:t>Placebo</a:t>
            </a:r>
          </a:p>
          <a:p>
            <a:pPr>
              <a:buFont typeface="Arial" panose="020B0604020202020204" pitchFamily="34" charset="0"/>
              <a:buChar char="•"/>
            </a:pPr>
            <a:r>
              <a:rPr lang="en-US" dirty="0"/>
              <a:t> Increase in hyperglycemia (no increased risk for GI bleed nor super-infection)</a:t>
            </a:r>
          </a:p>
        </p:txBody>
      </p:sp>
      <p:sp>
        <p:nvSpPr>
          <p:cNvPr id="8" name="Content Placeholder 7">
            <a:extLst>
              <a:ext uri="{FF2B5EF4-FFF2-40B4-BE49-F238E27FC236}">
                <a16:creationId xmlns:a16="http://schemas.microsoft.com/office/drawing/2014/main" id="{141685C2-C9BD-4C82-9F3B-41B04746EE37}"/>
              </a:ext>
            </a:extLst>
          </p:cNvPr>
          <p:cNvSpPr>
            <a:spLocks noGrp="1"/>
          </p:cNvSpPr>
          <p:nvPr>
            <p:ph sz="half" idx="2"/>
          </p:nvPr>
        </p:nvSpPr>
        <p:spPr/>
        <p:txBody>
          <a:bodyPr/>
          <a:lstStyle/>
          <a:p>
            <a:endParaRPr lang="en-US"/>
          </a:p>
        </p:txBody>
      </p:sp>
      <p:sp>
        <p:nvSpPr>
          <p:cNvPr id="4" name="Rectangle 3">
            <a:extLst>
              <a:ext uri="{FF2B5EF4-FFF2-40B4-BE49-F238E27FC236}">
                <a16:creationId xmlns:a16="http://schemas.microsoft.com/office/drawing/2014/main" id="{0331BFE5-7B3A-408C-84EA-BADDC7EB83EC}"/>
              </a:ext>
            </a:extLst>
          </p:cNvPr>
          <p:cNvSpPr/>
          <p:nvPr/>
        </p:nvSpPr>
        <p:spPr>
          <a:xfrm>
            <a:off x="-15653" y="6550223"/>
            <a:ext cx="12101384" cy="307777"/>
          </a:xfrm>
          <a:prstGeom prst="rect">
            <a:avLst/>
          </a:prstGeom>
        </p:spPr>
        <p:txBody>
          <a:bodyPr wrap="square">
            <a:spAutoFit/>
          </a:bodyPr>
          <a:lstStyle/>
          <a:p>
            <a:r>
              <a:rPr lang="en-US" sz="1400" dirty="0" err="1"/>
              <a:t>Annane</a:t>
            </a:r>
            <a:r>
              <a:rPr lang="en-US" sz="1400" dirty="0"/>
              <a:t> et al.  Hydrocortisone plus Fludrocortisone for Adults with Septic Shock.  NEJM 2018; 378: 809-818</a:t>
            </a:r>
          </a:p>
        </p:txBody>
      </p:sp>
      <p:pic>
        <p:nvPicPr>
          <p:cNvPr id="7" name="Picture 3">
            <a:extLst>
              <a:ext uri="{FF2B5EF4-FFF2-40B4-BE49-F238E27FC236}">
                <a16:creationId xmlns:a16="http://schemas.microsoft.com/office/drawing/2014/main" id="{6699E916-17F5-4ABF-9A46-49E9382AF6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9000" y="1735871"/>
            <a:ext cx="6223000" cy="459231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10" name="Straight Connector 9">
            <a:extLst>
              <a:ext uri="{FF2B5EF4-FFF2-40B4-BE49-F238E27FC236}">
                <a16:creationId xmlns:a16="http://schemas.microsoft.com/office/drawing/2014/main" id="{91664A0C-BFAE-469E-B4C5-DA16FAB1D36A}"/>
              </a:ext>
            </a:extLst>
          </p:cNvPr>
          <p:cNvCxnSpPr>
            <a:cxnSpLocks/>
          </p:cNvCxnSpPr>
          <p:nvPr/>
        </p:nvCxnSpPr>
        <p:spPr>
          <a:xfrm>
            <a:off x="8619067" y="2641600"/>
            <a:ext cx="23706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53A56A53-9A88-4D76-8A1C-D7CCC192D19E}"/>
              </a:ext>
            </a:extLst>
          </p:cNvPr>
          <p:cNvCxnSpPr>
            <a:cxnSpLocks/>
          </p:cNvCxnSpPr>
          <p:nvPr/>
        </p:nvCxnSpPr>
        <p:spPr>
          <a:xfrm>
            <a:off x="9516534" y="2641600"/>
            <a:ext cx="23706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Connector 13">
            <a:extLst>
              <a:ext uri="{FF2B5EF4-FFF2-40B4-BE49-F238E27FC236}">
                <a16:creationId xmlns:a16="http://schemas.microsoft.com/office/drawing/2014/main" id="{4EF4DAFD-2967-4595-8227-23166E525E75}"/>
              </a:ext>
            </a:extLst>
          </p:cNvPr>
          <p:cNvCxnSpPr>
            <a:cxnSpLocks/>
          </p:cNvCxnSpPr>
          <p:nvPr/>
        </p:nvCxnSpPr>
        <p:spPr>
          <a:xfrm>
            <a:off x="11785600" y="2641600"/>
            <a:ext cx="23706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5950B92C-CF4A-4C47-88CD-CF474A237933}"/>
              </a:ext>
            </a:extLst>
          </p:cNvPr>
          <p:cNvCxnSpPr>
            <a:cxnSpLocks/>
          </p:cNvCxnSpPr>
          <p:nvPr/>
        </p:nvCxnSpPr>
        <p:spPr>
          <a:xfrm>
            <a:off x="11785600" y="3462867"/>
            <a:ext cx="23706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58331D16-506E-4B3D-80D4-B4F98C741FCE}"/>
              </a:ext>
            </a:extLst>
          </p:cNvPr>
          <p:cNvCxnSpPr>
            <a:cxnSpLocks/>
          </p:cNvCxnSpPr>
          <p:nvPr/>
        </p:nvCxnSpPr>
        <p:spPr>
          <a:xfrm>
            <a:off x="11785600" y="3657600"/>
            <a:ext cx="23706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D7164FEA-EB39-4C50-8AE9-346C5051F948}"/>
              </a:ext>
            </a:extLst>
          </p:cNvPr>
          <p:cNvCxnSpPr>
            <a:cxnSpLocks/>
          </p:cNvCxnSpPr>
          <p:nvPr/>
        </p:nvCxnSpPr>
        <p:spPr>
          <a:xfrm>
            <a:off x="11794067" y="3857414"/>
            <a:ext cx="23706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FC78EE78-C51E-48AE-B254-E4D067E85E24}"/>
              </a:ext>
            </a:extLst>
          </p:cNvPr>
          <p:cNvCxnSpPr>
            <a:cxnSpLocks/>
          </p:cNvCxnSpPr>
          <p:nvPr/>
        </p:nvCxnSpPr>
        <p:spPr>
          <a:xfrm>
            <a:off x="11802534" y="4487333"/>
            <a:ext cx="23706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5F3232CF-38A5-4F4F-8D1C-C9ECDCE6C250}"/>
              </a:ext>
            </a:extLst>
          </p:cNvPr>
          <p:cNvCxnSpPr>
            <a:cxnSpLocks/>
          </p:cNvCxnSpPr>
          <p:nvPr/>
        </p:nvCxnSpPr>
        <p:spPr>
          <a:xfrm>
            <a:off x="11844867" y="5571067"/>
            <a:ext cx="237066"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158536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Products</a:t>
            </a:r>
          </a:p>
        </p:txBody>
      </p:sp>
      <p:sp>
        <p:nvSpPr>
          <p:cNvPr id="3" name="Content Placeholder 2"/>
          <p:cNvSpPr>
            <a:spLocks noGrp="1"/>
          </p:cNvSpPr>
          <p:nvPr>
            <p:ph idx="1"/>
          </p:nvPr>
        </p:nvSpPr>
        <p:spPr/>
        <p:txBody>
          <a:bodyPr>
            <a:normAutofit fontScale="92500"/>
          </a:bodyPr>
          <a:lstStyle/>
          <a:p>
            <a:r>
              <a:rPr lang="en-US" dirty="0"/>
              <a:t>1. We recommend that RBC transfusion occur only when hemoglobin concentration decreases to &lt; 7.0 g/</a:t>
            </a:r>
            <a:r>
              <a:rPr lang="en-US" dirty="0" err="1"/>
              <a:t>dL</a:t>
            </a:r>
            <a:r>
              <a:rPr lang="en-US" dirty="0"/>
              <a:t> in adults in the absence of extenuating circumstances, such as myocardial ischemia, severe hypoxemia, or acute hemorrhage (strong recommendation, high quality of evidence).</a:t>
            </a:r>
          </a:p>
          <a:p>
            <a:r>
              <a:rPr lang="en-US" dirty="0"/>
              <a:t>2. We recommend against the use of erythropoietin for treatment of anemia associated with sepsis (strong recommendation, moderate quality of evidence).</a:t>
            </a:r>
          </a:p>
          <a:p>
            <a:r>
              <a:rPr lang="en-US" dirty="0"/>
              <a:t>3. We suggest against the use of fresh frozen plasma to correct clotting abnormalities in the absence of bleeding or planned invasive procedures (weak recommendation, very low quality of evidence).</a:t>
            </a:r>
          </a:p>
          <a:p>
            <a:r>
              <a:rPr lang="en-US" dirty="0"/>
              <a:t>4. We suggest prophylactic platelet transfusion when counts are &lt; 10,000/mm3 (10×109 /L) in the absence of apparent bleeding and when counts are &lt; 20,000/mm3 (20×109 /L) if the patient has a significant risk of bleeding. Higher platelet counts (≥ 50,000/mm3 [50×109 /L]) are advised for active bleeding, surgery, or invasive procedures (weak recommendation, very low quality of evidence).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6098" y="157062"/>
            <a:ext cx="1300420" cy="1300420"/>
          </a:xfrm>
          <a:prstGeom prst="rect">
            <a:avLst/>
          </a:prstGeom>
        </p:spPr>
      </p:pic>
    </p:spTree>
    <p:extLst>
      <p:ext uri="{BB962C8B-B14F-4D97-AF65-F5344CB8AC3E}">
        <p14:creationId xmlns:p14="http://schemas.microsoft.com/office/powerpoint/2010/main" val="1746185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Mechanical Ventilation</a:t>
            </a:r>
          </a:p>
        </p:txBody>
      </p:sp>
      <p:sp>
        <p:nvSpPr>
          <p:cNvPr id="3" name="Content Placeholder 2"/>
          <p:cNvSpPr>
            <a:spLocks noGrp="1"/>
          </p:cNvSpPr>
          <p:nvPr>
            <p:ph idx="1"/>
          </p:nvPr>
        </p:nvSpPr>
        <p:spPr/>
        <p:txBody>
          <a:bodyPr>
            <a:normAutofit fontScale="92500" lnSpcReduction="20000"/>
          </a:bodyPr>
          <a:lstStyle/>
          <a:p>
            <a:r>
              <a:rPr lang="en-US" dirty="0"/>
              <a:t>1. We recommend using a target tidal volume of 6mL/kg predicted body weight (PBW) compared with 12mL/kg in adult patients with sepsis-induced ARDS (strong recommendation, high quality of evidence). </a:t>
            </a:r>
          </a:p>
          <a:p>
            <a:r>
              <a:rPr lang="en-US" dirty="0"/>
              <a:t>2. We recommend using an upper limit goal for plateau pressures of 30 cm H2 O over higher plateau pressures in adult patients with sepsis-induced severe ARDS (strong recommendation, moderate quality of evidence).</a:t>
            </a:r>
          </a:p>
          <a:p>
            <a:r>
              <a:rPr lang="en-US" dirty="0"/>
              <a:t>3. We suggest using higher PEEP over lower PEEP in adult patients with sepsis-induced moderate to severe ARDS (weak recommendation, moderate quality of evidence).</a:t>
            </a:r>
          </a:p>
          <a:p>
            <a:r>
              <a:rPr lang="en-US" dirty="0"/>
              <a:t>9. We recommend a conservative fluid strategy for patients with established sepsis-induced ARDS who do not have evidence of tissue </a:t>
            </a:r>
            <a:r>
              <a:rPr lang="en-US" dirty="0" err="1"/>
              <a:t>hypoperfusion</a:t>
            </a:r>
            <a:r>
              <a:rPr lang="en-US" dirty="0"/>
              <a:t> (strong recommendation, moderate quality of evidence).</a:t>
            </a:r>
          </a:p>
          <a:p>
            <a:r>
              <a:rPr lang="en-US" dirty="0"/>
              <a:t>13. We recommend that mechanically ventilated sepsis patients be maintained with the head of the bed elevated between 30 and 45degrees to limit aspiration risk and to prevent the development of VAP (strong recommendation, low quality of evidence).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6098" y="157062"/>
            <a:ext cx="1300420" cy="1300420"/>
          </a:xfrm>
          <a:prstGeom prst="rect">
            <a:avLst/>
          </a:prstGeom>
        </p:spPr>
      </p:pic>
    </p:spTree>
    <p:extLst>
      <p:ext uri="{BB962C8B-B14F-4D97-AF65-F5344CB8AC3E}">
        <p14:creationId xmlns:p14="http://schemas.microsoft.com/office/powerpoint/2010/main" val="31111936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Sedation and Analgesia</a:t>
            </a:r>
          </a:p>
        </p:txBody>
      </p:sp>
      <p:sp>
        <p:nvSpPr>
          <p:cNvPr id="3" name="Content Placeholder 2"/>
          <p:cNvSpPr>
            <a:spLocks noGrp="1"/>
          </p:cNvSpPr>
          <p:nvPr>
            <p:ph idx="1"/>
          </p:nvPr>
        </p:nvSpPr>
        <p:spPr/>
        <p:txBody>
          <a:bodyPr/>
          <a:lstStyle/>
          <a:p>
            <a:r>
              <a:rPr lang="en-US" dirty="0"/>
              <a:t>1. We recommend that continuous or intermittent sedation be minimized in mechanically ventilated sepsis patients, targeting specific titration end points (BPS).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6098" y="157062"/>
            <a:ext cx="1300420" cy="1300420"/>
          </a:xfrm>
          <a:prstGeom prst="rect">
            <a:avLst/>
          </a:prstGeom>
        </p:spPr>
      </p:pic>
    </p:spTree>
    <p:extLst>
      <p:ext uri="{BB962C8B-B14F-4D97-AF65-F5344CB8AC3E}">
        <p14:creationId xmlns:p14="http://schemas.microsoft.com/office/powerpoint/2010/main" val="7376139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Glucose Control</a:t>
            </a:r>
          </a:p>
        </p:txBody>
      </p:sp>
      <p:sp>
        <p:nvSpPr>
          <p:cNvPr id="3" name="Content Placeholder 2"/>
          <p:cNvSpPr>
            <a:spLocks noGrp="1"/>
          </p:cNvSpPr>
          <p:nvPr>
            <p:ph idx="1"/>
          </p:nvPr>
        </p:nvSpPr>
        <p:spPr/>
        <p:txBody>
          <a:bodyPr>
            <a:normAutofit lnSpcReduction="10000"/>
          </a:bodyPr>
          <a:lstStyle/>
          <a:p>
            <a:r>
              <a:rPr lang="en-US" dirty="0"/>
              <a:t>1. We recommend a protocolized approach to blood glucose management in ICU patients with sepsis, commencing insulin dosing when two consecutive blood glucose levels are &gt; 180mg/</a:t>
            </a:r>
            <a:r>
              <a:rPr lang="en-US" dirty="0" err="1"/>
              <a:t>dL</a:t>
            </a:r>
            <a:r>
              <a:rPr lang="en-US" dirty="0"/>
              <a:t>. This approach should target an upper blood glucose level ≤ 180mg/</a:t>
            </a:r>
            <a:r>
              <a:rPr lang="en-US" dirty="0" err="1"/>
              <a:t>dL</a:t>
            </a:r>
            <a:r>
              <a:rPr lang="en-US" dirty="0"/>
              <a:t> rather than an upper target blood glucose level ≤ 110mg/</a:t>
            </a:r>
            <a:r>
              <a:rPr lang="en-US" dirty="0" err="1"/>
              <a:t>dL</a:t>
            </a:r>
            <a:r>
              <a:rPr lang="en-US" dirty="0"/>
              <a:t> (strong recommendation, high quality of evidence). </a:t>
            </a:r>
          </a:p>
          <a:p>
            <a:r>
              <a:rPr lang="en-US" dirty="0"/>
              <a:t>2. We recommend that blood glucose values be monitored every 1 to 2 hours until glucose values and insulin infusion rates are stable, then every 4 hours thereafter in patients receiving insulin infusions (BPS). </a:t>
            </a:r>
          </a:p>
          <a:p>
            <a:r>
              <a:rPr lang="en-US" dirty="0"/>
              <a:t>3. We recommend that glucose levels obtained with point-of-care testing of capillary blood be interpreted with caution because such measurements may not accurately estimate arterial blood or plasma glucose values (BPS). </a:t>
            </a:r>
          </a:p>
          <a:p>
            <a:r>
              <a:rPr lang="en-US" dirty="0"/>
              <a:t>4. We suggest the use of arterial blood rather than capillary blood for point-of-care testing using glucose meters if patients have arterial catheters (weak recommendation, low quality of evidence).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6098" y="157062"/>
            <a:ext cx="1300420" cy="1300420"/>
          </a:xfrm>
          <a:prstGeom prst="rect">
            <a:avLst/>
          </a:prstGeom>
        </p:spPr>
      </p:pic>
    </p:spTree>
    <p:extLst>
      <p:ext uri="{BB962C8B-B14F-4D97-AF65-F5344CB8AC3E}">
        <p14:creationId xmlns:p14="http://schemas.microsoft.com/office/powerpoint/2010/main" val="3743279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Renal Replacement Therapy</a:t>
            </a:r>
          </a:p>
        </p:txBody>
      </p:sp>
      <p:sp>
        <p:nvSpPr>
          <p:cNvPr id="3" name="Content Placeholder 2"/>
          <p:cNvSpPr>
            <a:spLocks noGrp="1"/>
          </p:cNvSpPr>
          <p:nvPr>
            <p:ph idx="1"/>
          </p:nvPr>
        </p:nvSpPr>
        <p:spPr/>
        <p:txBody>
          <a:bodyPr>
            <a:normAutofit/>
          </a:bodyPr>
          <a:lstStyle/>
          <a:p>
            <a:r>
              <a:rPr lang="en-US" dirty="0"/>
              <a:t>1. We suggest that either continuous RRT (CRRT) or intermittent RRT be used in patients with sepsis and acute kidney injury (weak recommendation, moderate quality of evidence). </a:t>
            </a:r>
          </a:p>
          <a:p>
            <a:r>
              <a:rPr lang="en-US" dirty="0"/>
              <a:t>2. We suggest using CRRT to facilitate management of fluid balance in hemodynamically unstable septic patients (weak recommendation, very low quality of evidence). </a:t>
            </a:r>
          </a:p>
          <a:p>
            <a:r>
              <a:rPr lang="en-US" dirty="0"/>
              <a:t>3. We suggest against the use of RRT in patients with sepsis and acute kidney injury for increase in creatinine or oliguria without other definitive indications for dialysis (weak recommendation, low quality of evidence).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6098" y="157062"/>
            <a:ext cx="1300420" cy="1300420"/>
          </a:xfrm>
          <a:prstGeom prst="rect">
            <a:avLst/>
          </a:prstGeom>
        </p:spPr>
      </p:pic>
    </p:spTree>
    <p:extLst>
      <p:ext uri="{BB962C8B-B14F-4D97-AF65-F5344CB8AC3E}">
        <p14:creationId xmlns:p14="http://schemas.microsoft.com/office/powerpoint/2010/main" val="16665857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Bicarbonate Therapy</a:t>
            </a:r>
          </a:p>
        </p:txBody>
      </p:sp>
      <p:sp>
        <p:nvSpPr>
          <p:cNvPr id="3" name="Content Placeholder 2"/>
          <p:cNvSpPr>
            <a:spLocks noGrp="1"/>
          </p:cNvSpPr>
          <p:nvPr>
            <p:ph idx="1"/>
          </p:nvPr>
        </p:nvSpPr>
        <p:spPr/>
        <p:txBody>
          <a:bodyPr/>
          <a:lstStyle/>
          <a:p>
            <a:r>
              <a:rPr lang="en-US" dirty="0"/>
              <a:t>1. We suggest against the use of sodium bicarbonate therapy to improve hemodynamics or to reduce vasopressor requirements in patients with </a:t>
            </a:r>
            <a:r>
              <a:rPr lang="en-US" dirty="0" err="1"/>
              <a:t>hypoperfusion</a:t>
            </a:r>
            <a:r>
              <a:rPr lang="en-US" dirty="0"/>
              <a:t>-induced lactic </a:t>
            </a:r>
            <a:r>
              <a:rPr lang="en-US" dirty="0" err="1"/>
              <a:t>acidemia</a:t>
            </a:r>
            <a:r>
              <a:rPr lang="en-US" dirty="0"/>
              <a:t> with pH ≥ 7.15 (weak recommendation, moderate quality of evidence).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6098" y="157062"/>
            <a:ext cx="1300420" cy="1300420"/>
          </a:xfrm>
          <a:prstGeom prst="rect">
            <a:avLst/>
          </a:prstGeom>
        </p:spPr>
      </p:pic>
    </p:spTree>
    <p:extLst>
      <p:ext uri="{BB962C8B-B14F-4D97-AF65-F5344CB8AC3E}">
        <p14:creationId xmlns:p14="http://schemas.microsoft.com/office/powerpoint/2010/main" val="17987682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493" y="157062"/>
            <a:ext cx="10058400" cy="1609344"/>
          </a:xfrm>
        </p:spPr>
        <p:txBody>
          <a:bodyPr/>
          <a:lstStyle/>
          <a:p>
            <a:r>
              <a:rPr lang="en-US" dirty="0"/>
              <a:t>Venous Thromboembolism Prophylaxis</a:t>
            </a:r>
          </a:p>
        </p:txBody>
      </p:sp>
      <p:sp>
        <p:nvSpPr>
          <p:cNvPr id="3" name="Content Placeholder 2"/>
          <p:cNvSpPr>
            <a:spLocks noGrp="1"/>
          </p:cNvSpPr>
          <p:nvPr>
            <p:ph idx="1"/>
          </p:nvPr>
        </p:nvSpPr>
        <p:spPr/>
        <p:txBody>
          <a:bodyPr>
            <a:normAutofit/>
          </a:bodyPr>
          <a:lstStyle/>
          <a:p>
            <a:r>
              <a:rPr lang="en-US" dirty="0"/>
              <a:t>1. We recommend pharmacologic prophylaxis (unfractionated heparin [UFH] or low-molecular-weight heparin [LMWH]) against venous thromboembolism (VTE) in the absence of contraindications to the use of these agents (strong recommendation, moderate quality of evidence). </a:t>
            </a:r>
          </a:p>
          <a:p>
            <a:r>
              <a:rPr lang="en-US" dirty="0"/>
              <a:t>2. We recommend LMWH rather than UFH for VTE prophylaxis in the absence of contraindications to the use of LMWH (strong recommendation, moderate quality of evidence).</a:t>
            </a:r>
          </a:p>
          <a:p>
            <a:r>
              <a:rPr lang="en-US" dirty="0"/>
              <a:t>3. We suggest combination pharmacologic VTE prophylaxis and mechanical prophylaxis, whenever possible (weak recommendation, low quality of evidence). </a:t>
            </a:r>
          </a:p>
          <a:p>
            <a:r>
              <a:rPr lang="en-US" dirty="0"/>
              <a:t>4. We suggest mechanical VTE prophylaxis when pharmacologic VTE is contraindicated (weak recommendation, low quality of evidence).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6098" y="157062"/>
            <a:ext cx="1300420" cy="1300420"/>
          </a:xfrm>
          <a:prstGeom prst="rect">
            <a:avLst/>
          </a:prstGeom>
        </p:spPr>
      </p:pic>
    </p:spTree>
    <p:extLst>
      <p:ext uri="{BB962C8B-B14F-4D97-AF65-F5344CB8AC3E}">
        <p14:creationId xmlns:p14="http://schemas.microsoft.com/office/powerpoint/2010/main" val="70463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Stress Ulcer Prophylaxis</a:t>
            </a:r>
          </a:p>
        </p:txBody>
      </p:sp>
      <p:sp>
        <p:nvSpPr>
          <p:cNvPr id="3" name="Content Placeholder 2"/>
          <p:cNvSpPr>
            <a:spLocks noGrp="1"/>
          </p:cNvSpPr>
          <p:nvPr>
            <p:ph idx="1"/>
          </p:nvPr>
        </p:nvSpPr>
        <p:spPr/>
        <p:txBody>
          <a:bodyPr>
            <a:normAutofit/>
          </a:bodyPr>
          <a:lstStyle/>
          <a:p>
            <a:r>
              <a:rPr lang="en-US" dirty="0"/>
              <a:t>1. We recommend that stress ulcer prophylaxis be given to patients with sepsis or septic shock who have risk factors for gastrointestinal (GI) bleeding (strong recommendation, low quality of evidence). </a:t>
            </a:r>
          </a:p>
          <a:p>
            <a:r>
              <a:rPr lang="en-US" dirty="0"/>
              <a:t>2. We suggest using either proton pump inhibitors (PPIs) or histamine-2 receptor antagonists (H2RAs) when stress ulcer prophylaxis is indicated (weak recommendation, low quality of evidence). </a:t>
            </a:r>
          </a:p>
          <a:p>
            <a:r>
              <a:rPr lang="en-US" dirty="0"/>
              <a:t>3. We recommend against stress ulcer prophylaxis in patients without risk factors for GI bleeding (BPS).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6098" y="157062"/>
            <a:ext cx="1300420" cy="1300420"/>
          </a:xfrm>
          <a:prstGeom prst="rect">
            <a:avLst/>
          </a:prstGeom>
        </p:spPr>
      </p:pic>
    </p:spTree>
    <p:extLst>
      <p:ext uri="{BB962C8B-B14F-4D97-AF65-F5344CB8AC3E}">
        <p14:creationId xmlns:p14="http://schemas.microsoft.com/office/powerpoint/2010/main" val="4266457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Epidemiology</a:t>
            </a:r>
          </a:p>
        </p:txBody>
      </p:sp>
      <p:sp>
        <p:nvSpPr>
          <p:cNvPr id="3" name="Content Placeholder 2"/>
          <p:cNvSpPr>
            <a:spLocks noGrp="1"/>
          </p:cNvSpPr>
          <p:nvPr>
            <p:ph idx="1"/>
          </p:nvPr>
        </p:nvSpPr>
        <p:spPr/>
        <p:txBody>
          <a:bodyPr>
            <a:normAutofit/>
          </a:bodyPr>
          <a:lstStyle/>
          <a:p>
            <a:r>
              <a:rPr lang="en-US" dirty="0"/>
              <a:t>&gt;1.5 million cases/year in the US</a:t>
            </a:r>
          </a:p>
          <a:p>
            <a:pPr lvl="1"/>
            <a:r>
              <a:rPr lang="en-US" dirty="0"/>
              <a:t>Likely to increase with aging population, increased use of immunosuppressive therapy, transplantation, chemotherapy, and invasive procedures</a:t>
            </a:r>
          </a:p>
          <a:p>
            <a:r>
              <a:rPr lang="en-US" dirty="0"/>
              <a:t>20-50% mortality</a:t>
            </a:r>
          </a:p>
          <a:p>
            <a:r>
              <a:rPr lang="en-US" dirty="0"/>
              <a:t>Leading cause of death among critically ill patients in non-coronary intensive care units (~250,000 deaths/year)</a:t>
            </a:r>
          </a:p>
          <a:p>
            <a:r>
              <a:rPr lang="en-US" dirty="0"/>
              <a:t>Respiratory tract infections are the most common site of infection</a:t>
            </a:r>
          </a:p>
          <a:p>
            <a:r>
              <a:rPr lang="en-US" dirty="0"/>
              <a:t>Gram-positive infections now approximate Gram-negatives in etiology</a:t>
            </a:r>
          </a:p>
          <a:p>
            <a:r>
              <a:rPr lang="en-US" dirty="0"/>
              <a:t>Antibiotic resistance is problematic</a:t>
            </a:r>
          </a:p>
          <a:p>
            <a:r>
              <a:rPr lang="en-US" dirty="0"/>
              <a:t>$27 billion dollars spent in 2014</a:t>
            </a:r>
          </a:p>
        </p:txBody>
      </p:sp>
      <p:sp>
        <p:nvSpPr>
          <p:cNvPr id="4" name="TextBox 3"/>
          <p:cNvSpPr txBox="1"/>
          <p:nvPr/>
        </p:nvSpPr>
        <p:spPr>
          <a:xfrm>
            <a:off x="0" y="6334780"/>
            <a:ext cx="8564960" cy="523220"/>
          </a:xfrm>
          <a:prstGeom prst="rect">
            <a:avLst/>
          </a:prstGeom>
          <a:noFill/>
        </p:spPr>
        <p:txBody>
          <a:bodyPr wrap="square" rtlCol="0">
            <a:spAutoFit/>
          </a:bodyPr>
          <a:lstStyle/>
          <a:p>
            <a:r>
              <a:rPr lang="en-US" sz="1400" dirty="0" err="1"/>
              <a:t>Novosad</a:t>
            </a:r>
            <a:r>
              <a:rPr lang="en-US" sz="1400" dirty="0"/>
              <a:t>, Shannon et al.  Vital Signs:  Epidemiology of Sepsis Aug 26, 2016 / 65(33);864-869. &amp; https://www.cdc.gov/mmwr/volumes/65/wr/mm6533e1.htm?s_cid=mm6533e1_w</a:t>
            </a:r>
          </a:p>
        </p:txBody>
      </p:sp>
    </p:spTree>
    <p:extLst>
      <p:ext uri="{BB962C8B-B14F-4D97-AF65-F5344CB8AC3E}">
        <p14:creationId xmlns:p14="http://schemas.microsoft.com/office/powerpoint/2010/main" val="11672712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Nutrition</a:t>
            </a:r>
          </a:p>
        </p:txBody>
      </p:sp>
      <p:sp>
        <p:nvSpPr>
          <p:cNvPr id="3" name="Content Placeholder 2"/>
          <p:cNvSpPr>
            <a:spLocks noGrp="1"/>
          </p:cNvSpPr>
          <p:nvPr>
            <p:ph idx="1"/>
          </p:nvPr>
        </p:nvSpPr>
        <p:spPr/>
        <p:txBody>
          <a:bodyPr>
            <a:normAutofit fontScale="62500" lnSpcReduction="20000"/>
          </a:bodyPr>
          <a:lstStyle/>
          <a:p>
            <a:r>
              <a:rPr lang="en-US" dirty="0"/>
              <a:t>1. We recommend against the administration of early parenteral nutrition alone or parenteral nutrition in combination with enteral feedings (but rather initiate early enteral nutrition) in critically ill patients with sepsis or septic shock who can be fed enterally (strong recommendation, moderate quality of evidence).</a:t>
            </a:r>
          </a:p>
          <a:p>
            <a:r>
              <a:rPr lang="en-US" dirty="0"/>
              <a:t>2. We recommend against the administration of parenteral nutrition alone or in combination with enteral feeds (but rather to initiate IV glucose and advance enteral feeds as tolerated) over the first 7 days in critically ill patients with sepsis or septic shock for whom early enteral feeding is not feasible (strong recommendation, moderate quality of evidence).</a:t>
            </a:r>
          </a:p>
          <a:p>
            <a:r>
              <a:rPr lang="en-US" dirty="0"/>
              <a:t>3. We suggest the early initiation of enteral feeding rather than a complete fast or only IV glucose in critically ill patients with sepsis or septic shock who can be fed enterally (weak recommendation, low quality of evidence). </a:t>
            </a:r>
          </a:p>
          <a:p>
            <a:r>
              <a:rPr lang="en-US" dirty="0"/>
              <a:t>4. We suggest either early trophic/hypocaloric or early full enteral feeding in critically ill patients with sepsis or septic shock; if trophic/hypocaloric feeding is the initial strategy, then feeds should be advanced according to patient tolerance (weak recommendation, moderate quality of evidence).</a:t>
            </a:r>
          </a:p>
          <a:p>
            <a:r>
              <a:rPr lang="en-US" dirty="0"/>
              <a:t>5. We recommend against the use of omega-3 fatty acids as an immune supplement in critically ill patients with sepsis or septic shock (strong recommendation, low quality of evidence).</a:t>
            </a:r>
          </a:p>
          <a:p>
            <a:r>
              <a:rPr lang="en-US" dirty="0"/>
              <a:t>6. We suggest against routinely monitoring gastric residual volumes (GRVs) in critically ill patients with sepsis or septic shock (weak recommendation, low quality of evidence). However, we suggest measurement of gastric residuals in patients with feeding intolerance or who are considered to be at high risk of aspiration (weak recommendation, very low quality of evidence).</a:t>
            </a:r>
          </a:p>
          <a:p>
            <a:r>
              <a:rPr lang="en-US" dirty="0"/>
              <a:t>7. We suggest the use of prokinetic agents in critically ill patients with sepsis or septic shock and feeding intolerance (weak recommendation, low quality of evidence).</a:t>
            </a:r>
          </a:p>
          <a:p>
            <a:r>
              <a:rPr lang="en-US" dirty="0"/>
              <a:t>8. We suggest placement of post-pyloric feeding tubes in critically ill patients with sepsis or septic shock with feeding intolerance or who are considered to be at high risk of aspiration (weak recommendation, low quality of evidence).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6098" y="157062"/>
            <a:ext cx="1300420" cy="1300420"/>
          </a:xfrm>
          <a:prstGeom prst="rect">
            <a:avLst/>
          </a:prstGeom>
        </p:spPr>
      </p:pic>
    </p:spTree>
    <p:extLst>
      <p:ext uri="{BB962C8B-B14F-4D97-AF65-F5344CB8AC3E}">
        <p14:creationId xmlns:p14="http://schemas.microsoft.com/office/powerpoint/2010/main" val="8609623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a:t>
            </a:r>
          </a:p>
        </p:txBody>
      </p:sp>
      <p:sp>
        <p:nvSpPr>
          <p:cNvPr id="3" name="Content Placeholder 2"/>
          <p:cNvSpPr>
            <a:spLocks noGrp="1"/>
          </p:cNvSpPr>
          <p:nvPr>
            <p:ph idx="1"/>
          </p:nvPr>
        </p:nvSpPr>
        <p:spPr/>
        <p:txBody>
          <a:bodyPr/>
          <a:lstStyle/>
          <a:p>
            <a:r>
              <a:rPr lang="en-US" dirty="0"/>
              <a:t>Patient’s </a:t>
            </a:r>
            <a:r>
              <a:rPr lang="en-US" dirty="0" err="1"/>
              <a:t>Mucor</a:t>
            </a:r>
            <a:r>
              <a:rPr lang="en-US" dirty="0"/>
              <a:t> controlled successfully (early and aggressive debridement is key)</a:t>
            </a:r>
          </a:p>
          <a:p>
            <a:r>
              <a:rPr lang="en-US" dirty="0"/>
              <a:t>Eventually transitioned to oral </a:t>
            </a:r>
            <a:r>
              <a:rPr lang="en-US" dirty="0" err="1"/>
              <a:t>posaconazole</a:t>
            </a:r>
            <a:r>
              <a:rPr lang="en-US" dirty="0"/>
              <a:t> and sent to rehab</a:t>
            </a:r>
          </a:p>
        </p:txBody>
      </p:sp>
    </p:spTree>
    <p:extLst>
      <p:ext uri="{BB962C8B-B14F-4D97-AF65-F5344CB8AC3E}">
        <p14:creationId xmlns:p14="http://schemas.microsoft.com/office/powerpoint/2010/main" val="22349842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014" y="303536"/>
            <a:ext cx="4888653" cy="1450757"/>
          </a:xfrm>
        </p:spPr>
        <p:txBody>
          <a:bodyPr>
            <a:normAutofit/>
          </a:bodyPr>
          <a:lstStyle/>
          <a:p>
            <a:pPr algn="ctr"/>
            <a:r>
              <a:rPr lang="en-US" dirty="0"/>
              <a:t>Modified Early Goal Directed Therapy</a:t>
            </a:r>
          </a:p>
        </p:txBody>
      </p:sp>
      <p:pic>
        <p:nvPicPr>
          <p:cNvPr id="4098" name="Picture 2" descr="http://m1.wyanokecdn.com/2d55fc5a9de407dffd81e6e5addc4cc7.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985933" y="68764"/>
            <a:ext cx="5814147" cy="6255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6512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Sepsis Take-Home Points</a:t>
            </a:r>
          </a:p>
        </p:txBody>
      </p:sp>
      <p:sp>
        <p:nvSpPr>
          <p:cNvPr id="6" name="Content Placeholder 5"/>
          <p:cNvSpPr>
            <a:spLocks noGrp="1"/>
          </p:cNvSpPr>
          <p:nvPr>
            <p:ph idx="1"/>
          </p:nvPr>
        </p:nvSpPr>
        <p:spPr/>
        <p:txBody>
          <a:bodyPr>
            <a:normAutofit/>
          </a:bodyPr>
          <a:lstStyle/>
          <a:p>
            <a:r>
              <a:rPr lang="en-US" dirty="0"/>
              <a:t>Because our understanding of sepsis is increasing, the definitions will continue to change</a:t>
            </a:r>
          </a:p>
          <a:p>
            <a:r>
              <a:rPr lang="en-US" dirty="0"/>
              <a:t>Organ dysfunction should prompt health care providers to intervene quickly</a:t>
            </a:r>
          </a:p>
          <a:p>
            <a:r>
              <a:rPr lang="en-US" dirty="0"/>
              <a:t>Patients who meet SIRs criteria should not be ignored</a:t>
            </a:r>
          </a:p>
          <a:p>
            <a:r>
              <a:rPr lang="en-US" b="1" i="1" u="sng" dirty="0">
                <a:solidFill>
                  <a:srgbClr val="00B0F0"/>
                </a:solidFill>
              </a:rPr>
              <a:t>EARLY THERAPY IS STILL THE KEY!</a:t>
            </a:r>
          </a:p>
          <a:p>
            <a:r>
              <a:rPr lang="en-US" dirty="0"/>
              <a:t>Early Antibiotics</a:t>
            </a:r>
          </a:p>
          <a:p>
            <a:pPr lvl="1"/>
            <a:r>
              <a:rPr lang="en-US" dirty="0"/>
              <a:t>Every hour delay in abx is associated with an increase in mortality</a:t>
            </a:r>
          </a:p>
          <a:p>
            <a:r>
              <a:rPr lang="en-US" dirty="0"/>
              <a:t>Fluid Resuscitation</a:t>
            </a:r>
          </a:p>
          <a:p>
            <a:pPr lvl="1"/>
            <a:r>
              <a:rPr lang="en-US" dirty="0"/>
              <a:t>Don’t add vasopressors to an empty system</a:t>
            </a:r>
          </a:p>
          <a:p>
            <a:endParaRPr lang="en-US" dirty="0"/>
          </a:p>
        </p:txBody>
      </p:sp>
    </p:spTree>
    <p:extLst>
      <p:ext uri="{BB962C8B-B14F-4D97-AF65-F5344CB8AC3E}">
        <p14:creationId xmlns:p14="http://schemas.microsoft.com/office/powerpoint/2010/main" val="302872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Factors</a:t>
            </a:r>
          </a:p>
        </p:txBody>
      </p:sp>
      <p:sp>
        <p:nvSpPr>
          <p:cNvPr id="3" name="Content Placeholder 2"/>
          <p:cNvSpPr>
            <a:spLocks noGrp="1"/>
          </p:cNvSpPr>
          <p:nvPr>
            <p:ph idx="1"/>
          </p:nvPr>
        </p:nvSpPr>
        <p:spPr/>
        <p:txBody>
          <a:bodyPr>
            <a:normAutofit fontScale="92500" lnSpcReduction="10000"/>
          </a:bodyPr>
          <a:lstStyle/>
          <a:p>
            <a:r>
              <a:rPr lang="en-US" dirty="0"/>
              <a:t>Age</a:t>
            </a:r>
          </a:p>
          <a:p>
            <a:pPr lvl="1"/>
            <a:r>
              <a:rPr lang="en-US" dirty="0"/>
              <a:t>&gt;65y/o</a:t>
            </a:r>
          </a:p>
          <a:p>
            <a:r>
              <a:rPr lang="en-US" dirty="0"/>
              <a:t>Male gender</a:t>
            </a:r>
          </a:p>
          <a:p>
            <a:r>
              <a:rPr lang="en-US" dirty="0"/>
              <a:t>Black race</a:t>
            </a:r>
          </a:p>
          <a:p>
            <a:r>
              <a:rPr lang="en-US" dirty="0"/>
              <a:t>?Genetics</a:t>
            </a:r>
          </a:p>
          <a:p>
            <a:pPr lvl="1"/>
            <a:r>
              <a:rPr lang="en-US" dirty="0"/>
              <a:t>adopted children whose biological parents died due to infectious causes had a 5.8-fold increased risk of dying due to infections</a:t>
            </a:r>
          </a:p>
          <a:p>
            <a:r>
              <a:rPr lang="en-US" dirty="0"/>
              <a:t>Comorbidities</a:t>
            </a:r>
          </a:p>
          <a:p>
            <a:pPr lvl="1"/>
            <a:r>
              <a:rPr lang="en-US" dirty="0"/>
              <a:t>COPD</a:t>
            </a:r>
          </a:p>
          <a:p>
            <a:pPr lvl="1"/>
            <a:r>
              <a:rPr lang="en-US" dirty="0"/>
              <a:t>Cancer (10-fold increase)</a:t>
            </a:r>
          </a:p>
          <a:p>
            <a:pPr lvl="1"/>
            <a:r>
              <a:rPr lang="en-US" dirty="0"/>
              <a:t>CKD</a:t>
            </a:r>
          </a:p>
          <a:p>
            <a:pPr lvl="1"/>
            <a:r>
              <a:rPr lang="en-US" dirty="0"/>
              <a:t>Chronic Liver Disease</a:t>
            </a:r>
          </a:p>
        </p:txBody>
      </p:sp>
      <p:sp>
        <p:nvSpPr>
          <p:cNvPr id="4" name="TextBox 3"/>
          <p:cNvSpPr txBox="1"/>
          <p:nvPr/>
        </p:nvSpPr>
        <p:spPr>
          <a:xfrm>
            <a:off x="0" y="6550223"/>
            <a:ext cx="11533239" cy="307777"/>
          </a:xfrm>
          <a:prstGeom prst="rect">
            <a:avLst/>
          </a:prstGeom>
          <a:noFill/>
        </p:spPr>
        <p:txBody>
          <a:bodyPr wrap="square" rtlCol="0">
            <a:spAutoFit/>
          </a:bodyPr>
          <a:lstStyle/>
          <a:p>
            <a:r>
              <a:rPr lang="en-US" sz="1400" dirty="0" err="1"/>
              <a:t>Sørensen</a:t>
            </a:r>
            <a:r>
              <a:rPr lang="en-US" sz="1400" dirty="0"/>
              <a:t> et al. . Genetic and environmental influences on premature death in adult adoptees. N </a:t>
            </a:r>
            <a:r>
              <a:rPr lang="en-US" sz="1400" dirty="0" err="1"/>
              <a:t>Engl</a:t>
            </a:r>
            <a:r>
              <a:rPr lang="en-US" sz="1400" dirty="0"/>
              <a:t> J Med. 1988;318:727–32</a:t>
            </a:r>
          </a:p>
        </p:txBody>
      </p:sp>
    </p:spTree>
    <p:extLst>
      <p:ext uri="{BB962C8B-B14F-4D97-AF65-F5344CB8AC3E}">
        <p14:creationId xmlns:p14="http://schemas.microsoft.com/office/powerpoint/2010/main" val="2525401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Environmental Risk Factors	</a:t>
            </a:r>
          </a:p>
        </p:txBody>
      </p:sp>
      <p:sp>
        <p:nvSpPr>
          <p:cNvPr id="3" name="Content Placeholder 2"/>
          <p:cNvSpPr>
            <a:spLocks noGrp="1"/>
          </p:cNvSpPr>
          <p:nvPr>
            <p:ph idx="1"/>
          </p:nvPr>
        </p:nvSpPr>
        <p:spPr/>
        <p:txBody>
          <a:bodyPr/>
          <a:lstStyle/>
          <a:p>
            <a:r>
              <a:rPr lang="en-US" dirty="0"/>
              <a:t>Colder months</a:t>
            </a:r>
          </a:p>
          <a:p>
            <a:pPr lvl="1"/>
            <a:r>
              <a:rPr lang="en-US" dirty="0"/>
              <a:t>Increased frequency</a:t>
            </a:r>
          </a:p>
          <a:p>
            <a:pPr lvl="1"/>
            <a:r>
              <a:rPr lang="en-US" dirty="0"/>
              <a:t>Increased mortality</a:t>
            </a:r>
          </a:p>
          <a:p>
            <a:pPr lvl="1"/>
            <a:r>
              <a:rPr lang="en-US" dirty="0"/>
              <a:t>Increased respiratory infections</a:t>
            </a:r>
          </a:p>
        </p:txBody>
      </p:sp>
      <p:sp>
        <p:nvSpPr>
          <p:cNvPr id="4" name="Rectangle 3"/>
          <p:cNvSpPr/>
          <p:nvPr/>
        </p:nvSpPr>
        <p:spPr>
          <a:xfrm>
            <a:off x="0" y="6550223"/>
            <a:ext cx="8872151" cy="307777"/>
          </a:xfrm>
          <a:prstGeom prst="rect">
            <a:avLst/>
          </a:prstGeom>
        </p:spPr>
        <p:txBody>
          <a:bodyPr wrap="square">
            <a:spAutoFit/>
          </a:bodyPr>
          <a:lstStyle/>
          <a:p>
            <a:r>
              <a:rPr lang="en-US" sz="1400" dirty="0" err="1"/>
              <a:t>Mayr</a:t>
            </a:r>
            <a:r>
              <a:rPr lang="en-US" sz="1400" dirty="0"/>
              <a:t> et al.  Epidemiology of Severe Sepsis.  Virulence.  2014 Jan 1; 5(1): 4–11. </a:t>
            </a:r>
          </a:p>
        </p:txBody>
      </p:sp>
    </p:spTree>
    <p:extLst>
      <p:ext uri="{BB962C8B-B14F-4D97-AF65-F5344CB8AC3E}">
        <p14:creationId xmlns:p14="http://schemas.microsoft.com/office/powerpoint/2010/main" val="1642512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889925573"/>
              </p:ext>
            </p:extLst>
          </p:nvPr>
        </p:nvGraphicFramePr>
        <p:xfrm>
          <a:off x="1036773" y="0"/>
          <a:ext cx="9778179" cy="6549272"/>
        </p:xfrm>
        <a:graphic>
          <a:graphicData uri="http://schemas.openxmlformats.org/drawingml/2006/table">
            <a:tbl>
              <a:tblPr firstRow="1" bandRow="1">
                <a:tableStyleId>{5C22544A-7EE6-4342-B048-85BDC9FD1C3A}</a:tableStyleId>
              </a:tblPr>
              <a:tblGrid>
                <a:gridCol w="3259393">
                  <a:extLst>
                    <a:ext uri="{9D8B030D-6E8A-4147-A177-3AD203B41FA5}">
                      <a16:colId xmlns:a16="http://schemas.microsoft.com/office/drawing/2014/main" val="20000"/>
                    </a:ext>
                  </a:extLst>
                </a:gridCol>
                <a:gridCol w="3259393">
                  <a:extLst>
                    <a:ext uri="{9D8B030D-6E8A-4147-A177-3AD203B41FA5}">
                      <a16:colId xmlns:a16="http://schemas.microsoft.com/office/drawing/2014/main" val="20001"/>
                    </a:ext>
                  </a:extLst>
                </a:gridCol>
                <a:gridCol w="3259393">
                  <a:extLst>
                    <a:ext uri="{9D8B030D-6E8A-4147-A177-3AD203B41FA5}">
                      <a16:colId xmlns:a16="http://schemas.microsoft.com/office/drawing/2014/main" val="20002"/>
                    </a:ext>
                  </a:extLst>
                </a:gridCol>
              </a:tblGrid>
              <a:tr h="324740">
                <a:tc>
                  <a:txBody>
                    <a:bodyPr/>
                    <a:lstStyle/>
                    <a:p>
                      <a:endParaRPr lang="en-US" sz="1600" dirty="0"/>
                    </a:p>
                  </a:txBody>
                  <a:tcPr/>
                </a:tc>
                <a:tc>
                  <a:txBody>
                    <a:bodyPr/>
                    <a:lstStyle/>
                    <a:p>
                      <a:r>
                        <a:rPr lang="en-US" sz="1600" dirty="0"/>
                        <a:t>Frequency (%)</a:t>
                      </a:r>
                    </a:p>
                  </a:txBody>
                  <a:tcPr/>
                </a:tc>
                <a:tc>
                  <a:txBody>
                    <a:bodyPr/>
                    <a:lstStyle/>
                    <a:p>
                      <a:r>
                        <a:rPr lang="en-US" sz="1600" dirty="0"/>
                        <a:t>OR (95%CI)</a:t>
                      </a:r>
                    </a:p>
                  </a:txBody>
                  <a:tcPr/>
                </a:tc>
                <a:extLst>
                  <a:ext uri="{0D108BD9-81ED-4DB2-BD59-A6C34878D82A}">
                    <a16:rowId xmlns:a16="http://schemas.microsoft.com/office/drawing/2014/main" val="10000"/>
                  </a:ext>
                </a:extLst>
              </a:tr>
              <a:tr h="324740">
                <a:tc>
                  <a:txBody>
                    <a:bodyPr/>
                    <a:lstStyle/>
                    <a:p>
                      <a:r>
                        <a:rPr lang="en-US" sz="1600" b="1" dirty="0"/>
                        <a:t>Gram-positive</a:t>
                      </a:r>
                    </a:p>
                  </a:txBody>
                  <a:tcPr/>
                </a:tc>
                <a:tc>
                  <a:txBody>
                    <a:bodyPr/>
                    <a:lstStyle/>
                    <a:p>
                      <a:r>
                        <a:rPr lang="en-US" sz="1600" dirty="0"/>
                        <a:t>46.8</a:t>
                      </a:r>
                    </a:p>
                  </a:txBody>
                  <a:tcPr/>
                </a:tc>
                <a:tc>
                  <a:txBody>
                    <a:bodyPr/>
                    <a:lstStyle/>
                    <a:p>
                      <a:endParaRPr lang="en-US" sz="1600" dirty="0"/>
                    </a:p>
                  </a:txBody>
                  <a:tcPr/>
                </a:tc>
                <a:extLst>
                  <a:ext uri="{0D108BD9-81ED-4DB2-BD59-A6C34878D82A}">
                    <a16:rowId xmlns:a16="http://schemas.microsoft.com/office/drawing/2014/main" val="10001"/>
                  </a:ext>
                </a:extLst>
              </a:tr>
              <a:tr h="514232">
                <a:tc>
                  <a:txBody>
                    <a:bodyPr/>
                    <a:lstStyle/>
                    <a:p>
                      <a:r>
                        <a:rPr lang="en-US" sz="1600" i="1" dirty="0"/>
                        <a:t>Staphylococcus aureus</a:t>
                      </a:r>
                    </a:p>
                  </a:txBody>
                  <a:tcPr/>
                </a:tc>
                <a:tc>
                  <a:txBody>
                    <a:bodyPr/>
                    <a:lstStyle/>
                    <a:p>
                      <a:r>
                        <a:rPr lang="en-US" sz="1600" dirty="0"/>
                        <a:t>20.5</a:t>
                      </a:r>
                    </a:p>
                  </a:txBody>
                  <a:tcPr/>
                </a:tc>
                <a:tc>
                  <a:txBody>
                    <a:bodyPr/>
                    <a:lstStyle/>
                    <a:p>
                      <a:r>
                        <a:rPr lang="en-US" sz="1600" dirty="0"/>
                        <a:t>0.8 (0.6–1.1)</a:t>
                      </a:r>
                    </a:p>
                  </a:txBody>
                  <a:tcPr/>
                </a:tc>
                <a:extLst>
                  <a:ext uri="{0D108BD9-81ED-4DB2-BD59-A6C34878D82A}">
                    <a16:rowId xmlns:a16="http://schemas.microsoft.com/office/drawing/2014/main" val="10002"/>
                  </a:ext>
                </a:extLst>
              </a:tr>
              <a:tr h="324740">
                <a:tc>
                  <a:txBody>
                    <a:bodyPr/>
                    <a:lstStyle/>
                    <a:p>
                      <a:r>
                        <a:rPr lang="en-US" sz="1600" i="1" dirty="0"/>
                        <a:t>MRSA</a:t>
                      </a:r>
                    </a:p>
                  </a:txBody>
                  <a:tcPr/>
                </a:tc>
                <a:tc>
                  <a:txBody>
                    <a:bodyPr/>
                    <a:lstStyle/>
                    <a:p>
                      <a:r>
                        <a:rPr lang="en-US" sz="1600" dirty="0"/>
                        <a:t>10.2</a:t>
                      </a:r>
                    </a:p>
                  </a:txBody>
                  <a:tcPr/>
                </a:tc>
                <a:tc>
                  <a:txBody>
                    <a:bodyPr/>
                    <a:lstStyle/>
                    <a:p>
                      <a:r>
                        <a:rPr lang="en-US" sz="1600" dirty="0"/>
                        <a:t>1.3 (0.9–1.8)</a:t>
                      </a:r>
                    </a:p>
                  </a:txBody>
                  <a:tcPr/>
                </a:tc>
                <a:extLst>
                  <a:ext uri="{0D108BD9-81ED-4DB2-BD59-A6C34878D82A}">
                    <a16:rowId xmlns:a16="http://schemas.microsoft.com/office/drawing/2014/main" val="10003"/>
                  </a:ext>
                </a:extLst>
              </a:tr>
              <a:tr h="324740">
                <a:tc>
                  <a:txBody>
                    <a:bodyPr/>
                    <a:lstStyle/>
                    <a:p>
                      <a:r>
                        <a:rPr lang="en-US" sz="1600" i="1" dirty="0"/>
                        <a:t>Enterococcus</a:t>
                      </a:r>
                    </a:p>
                  </a:txBody>
                  <a:tcPr/>
                </a:tc>
                <a:tc>
                  <a:txBody>
                    <a:bodyPr/>
                    <a:lstStyle/>
                    <a:p>
                      <a:r>
                        <a:rPr lang="en-US" sz="1600" dirty="0"/>
                        <a:t>10.9</a:t>
                      </a:r>
                    </a:p>
                  </a:txBody>
                  <a:tcPr/>
                </a:tc>
                <a:tc>
                  <a:txBody>
                    <a:bodyPr/>
                    <a:lstStyle/>
                    <a:p>
                      <a:r>
                        <a:rPr lang="en-US" sz="1600" dirty="0"/>
                        <a:t>1.6 (1.1–2.3)</a:t>
                      </a:r>
                    </a:p>
                  </a:txBody>
                  <a:tcPr/>
                </a:tc>
                <a:extLst>
                  <a:ext uri="{0D108BD9-81ED-4DB2-BD59-A6C34878D82A}">
                    <a16:rowId xmlns:a16="http://schemas.microsoft.com/office/drawing/2014/main" val="10004"/>
                  </a:ext>
                </a:extLst>
              </a:tr>
              <a:tr h="324740">
                <a:tc>
                  <a:txBody>
                    <a:bodyPr/>
                    <a:lstStyle/>
                    <a:p>
                      <a:r>
                        <a:rPr lang="en-US" sz="1600" i="1" dirty="0"/>
                        <a:t>S. Epidermidis</a:t>
                      </a:r>
                    </a:p>
                  </a:txBody>
                  <a:tcPr/>
                </a:tc>
                <a:tc>
                  <a:txBody>
                    <a:bodyPr/>
                    <a:lstStyle/>
                    <a:p>
                      <a:r>
                        <a:rPr lang="en-US" sz="1600" dirty="0"/>
                        <a:t>10.8</a:t>
                      </a:r>
                    </a:p>
                  </a:txBody>
                  <a:tcPr/>
                </a:tc>
                <a:tc>
                  <a:txBody>
                    <a:bodyPr/>
                    <a:lstStyle/>
                    <a:p>
                      <a:r>
                        <a:rPr lang="en-US" sz="1600" dirty="0"/>
                        <a:t>0.9 (0.7–1.1)</a:t>
                      </a:r>
                    </a:p>
                  </a:txBody>
                  <a:tcPr/>
                </a:tc>
                <a:extLst>
                  <a:ext uri="{0D108BD9-81ED-4DB2-BD59-A6C34878D82A}">
                    <a16:rowId xmlns:a16="http://schemas.microsoft.com/office/drawing/2014/main" val="10005"/>
                  </a:ext>
                </a:extLst>
              </a:tr>
              <a:tr h="324740">
                <a:tc>
                  <a:txBody>
                    <a:bodyPr/>
                    <a:lstStyle/>
                    <a:p>
                      <a:r>
                        <a:rPr lang="en-US" sz="1600" i="1" dirty="0"/>
                        <a:t>S. pneumoniae</a:t>
                      </a:r>
                    </a:p>
                  </a:txBody>
                  <a:tcPr/>
                </a:tc>
                <a:tc>
                  <a:txBody>
                    <a:bodyPr/>
                    <a:lstStyle/>
                    <a:p>
                      <a:r>
                        <a:rPr lang="en-US" sz="1600" dirty="0"/>
                        <a:t>4.1</a:t>
                      </a:r>
                    </a:p>
                  </a:txBody>
                  <a:tcPr/>
                </a:tc>
                <a:tc>
                  <a:txBody>
                    <a:bodyPr/>
                    <a:lstStyle/>
                    <a:p>
                      <a:r>
                        <a:rPr lang="en-US" sz="1600" dirty="0"/>
                        <a:t>0.8 (0.5–1.4)</a:t>
                      </a:r>
                    </a:p>
                  </a:txBody>
                  <a:tcPr/>
                </a:tc>
                <a:extLst>
                  <a:ext uri="{0D108BD9-81ED-4DB2-BD59-A6C34878D82A}">
                    <a16:rowId xmlns:a16="http://schemas.microsoft.com/office/drawing/2014/main" val="10006"/>
                  </a:ext>
                </a:extLst>
              </a:tr>
              <a:tr h="324740">
                <a:tc>
                  <a:txBody>
                    <a:bodyPr/>
                    <a:lstStyle/>
                    <a:p>
                      <a:r>
                        <a:rPr lang="en-US" sz="1600" b="1" dirty="0"/>
                        <a:t>Gram-negative</a:t>
                      </a:r>
                    </a:p>
                  </a:txBody>
                  <a:tcPr/>
                </a:tc>
                <a:tc>
                  <a:txBody>
                    <a:bodyPr/>
                    <a:lstStyle/>
                    <a:p>
                      <a:r>
                        <a:rPr lang="en-US" sz="1600" dirty="0"/>
                        <a:t>62.2</a:t>
                      </a:r>
                    </a:p>
                  </a:txBody>
                  <a:tcPr/>
                </a:tc>
                <a:tc>
                  <a:txBody>
                    <a:bodyPr/>
                    <a:lstStyle/>
                    <a:p>
                      <a:endParaRPr lang="en-US" sz="1600" dirty="0"/>
                    </a:p>
                  </a:txBody>
                  <a:tcPr/>
                </a:tc>
                <a:extLst>
                  <a:ext uri="{0D108BD9-81ED-4DB2-BD59-A6C34878D82A}">
                    <a16:rowId xmlns:a16="http://schemas.microsoft.com/office/drawing/2014/main" val="10007"/>
                  </a:ext>
                </a:extLst>
              </a:tr>
              <a:tr h="324740">
                <a:tc>
                  <a:txBody>
                    <a:bodyPr/>
                    <a:lstStyle/>
                    <a:p>
                      <a:r>
                        <a:rPr lang="en-US" sz="1600" i="1" dirty="0"/>
                        <a:t>Pseudomonas species</a:t>
                      </a:r>
                    </a:p>
                  </a:txBody>
                  <a:tcPr/>
                </a:tc>
                <a:tc>
                  <a:txBody>
                    <a:bodyPr/>
                    <a:lstStyle/>
                    <a:p>
                      <a:r>
                        <a:rPr lang="en-US" sz="1600" dirty="0"/>
                        <a:t>19.9</a:t>
                      </a:r>
                    </a:p>
                  </a:txBody>
                  <a:tcPr/>
                </a:tc>
                <a:tc>
                  <a:txBody>
                    <a:bodyPr/>
                    <a:lstStyle/>
                    <a:p>
                      <a:r>
                        <a:rPr lang="en-US" sz="1600" dirty="0"/>
                        <a:t>1.4 (1.2–1.6)</a:t>
                      </a:r>
                    </a:p>
                  </a:txBody>
                  <a:tcPr/>
                </a:tc>
                <a:extLst>
                  <a:ext uri="{0D108BD9-81ED-4DB2-BD59-A6C34878D82A}">
                    <a16:rowId xmlns:a16="http://schemas.microsoft.com/office/drawing/2014/main" val="10008"/>
                  </a:ext>
                </a:extLst>
              </a:tr>
              <a:tr h="324740">
                <a:tc>
                  <a:txBody>
                    <a:bodyPr/>
                    <a:lstStyle/>
                    <a:p>
                      <a:r>
                        <a:rPr lang="en-US" sz="1600" i="1" dirty="0"/>
                        <a:t>Escherichia coli</a:t>
                      </a:r>
                    </a:p>
                  </a:txBody>
                  <a:tcPr/>
                </a:tc>
                <a:tc>
                  <a:txBody>
                    <a:bodyPr/>
                    <a:lstStyle/>
                    <a:p>
                      <a:r>
                        <a:rPr lang="en-US" sz="1600" dirty="0"/>
                        <a:t>16.0</a:t>
                      </a:r>
                    </a:p>
                  </a:txBody>
                  <a:tcPr/>
                </a:tc>
                <a:tc>
                  <a:txBody>
                    <a:bodyPr/>
                    <a:lstStyle/>
                    <a:p>
                      <a:r>
                        <a:rPr lang="en-US" sz="1600" dirty="0"/>
                        <a:t>0.9 (0.7–1.1)</a:t>
                      </a:r>
                    </a:p>
                  </a:txBody>
                  <a:tcPr/>
                </a:tc>
                <a:extLst>
                  <a:ext uri="{0D108BD9-81ED-4DB2-BD59-A6C34878D82A}">
                    <a16:rowId xmlns:a16="http://schemas.microsoft.com/office/drawing/2014/main" val="10009"/>
                  </a:ext>
                </a:extLst>
              </a:tr>
              <a:tr h="324740">
                <a:tc>
                  <a:txBody>
                    <a:bodyPr/>
                    <a:lstStyle/>
                    <a:p>
                      <a:r>
                        <a:rPr lang="en-US" sz="1600" i="1" dirty="0" err="1"/>
                        <a:t>Klebsiella</a:t>
                      </a:r>
                      <a:r>
                        <a:rPr lang="en-US" sz="1600" i="1" dirty="0"/>
                        <a:t> species 12</a:t>
                      </a:r>
                    </a:p>
                  </a:txBody>
                  <a:tcPr/>
                </a:tc>
                <a:tc>
                  <a:txBody>
                    <a:bodyPr/>
                    <a:lstStyle/>
                    <a:p>
                      <a:r>
                        <a:rPr lang="en-US" sz="1600" dirty="0"/>
                        <a:t>12.7</a:t>
                      </a:r>
                    </a:p>
                  </a:txBody>
                  <a:tcPr/>
                </a:tc>
                <a:tc>
                  <a:txBody>
                    <a:bodyPr/>
                    <a:lstStyle/>
                    <a:p>
                      <a:r>
                        <a:rPr lang="en-US" sz="1600" dirty="0"/>
                        <a:t>1.0 (0.8–1.2)</a:t>
                      </a:r>
                    </a:p>
                  </a:txBody>
                  <a:tcPr/>
                </a:tc>
                <a:extLst>
                  <a:ext uri="{0D108BD9-81ED-4DB2-BD59-A6C34878D82A}">
                    <a16:rowId xmlns:a16="http://schemas.microsoft.com/office/drawing/2014/main" val="10010"/>
                  </a:ext>
                </a:extLst>
              </a:tr>
              <a:tr h="324740">
                <a:tc>
                  <a:txBody>
                    <a:bodyPr/>
                    <a:lstStyle/>
                    <a:p>
                      <a:r>
                        <a:rPr lang="en-US" sz="1600" i="1" dirty="0"/>
                        <a:t>Acinetobacter species </a:t>
                      </a:r>
                    </a:p>
                  </a:txBody>
                  <a:tcPr/>
                </a:tc>
                <a:tc>
                  <a:txBody>
                    <a:bodyPr/>
                    <a:lstStyle/>
                    <a:p>
                      <a:r>
                        <a:rPr lang="en-US" sz="1600" dirty="0"/>
                        <a:t>8.8</a:t>
                      </a:r>
                    </a:p>
                  </a:txBody>
                  <a:tcPr/>
                </a:tc>
                <a:tc>
                  <a:txBody>
                    <a:bodyPr/>
                    <a:lstStyle/>
                    <a:p>
                      <a:r>
                        <a:rPr lang="en-US" sz="1600" dirty="0"/>
                        <a:t>1.5 (1.2–2.0)</a:t>
                      </a:r>
                    </a:p>
                  </a:txBody>
                  <a:tcPr/>
                </a:tc>
                <a:extLst>
                  <a:ext uri="{0D108BD9-81ED-4DB2-BD59-A6C34878D82A}">
                    <a16:rowId xmlns:a16="http://schemas.microsoft.com/office/drawing/2014/main" val="10011"/>
                  </a:ext>
                </a:extLst>
              </a:tr>
              <a:tr h="324740">
                <a:tc>
                  <a:txBody>
                    <a:bodyPr/>
                    <a:lstStyle/>
                    <a:p>
                      <a:r>
                        <a:rPr lang="en-US" sz="1600" i="1" dirty="0"/>
                        <a:t>Enterobacter</a:t>
                      </a:r>
                    </a:p>
                  </a:txBody>
                  <a:tcPr/>
                </a:tc>
                <a:tc>
                  <a:txBody>
                    <a:bodyPr/>
                    <a:lstStyle/>
                    <a:p>
                      <a:r>
                        <a:rPr lang="en-US" sz="1600" dirty="0"/>
                        <a:t>7.0</a:t>
                      </a:r>
                    </a:p>
                  </a:txBody>
                  <a:tcPr/>
                </a:tc>
                <a:tc>
                  <a:txBody>
                    <a:bodyPr/>
                    <a:lstStyle/>
                    <a:p>
                      <a:r>
                        <a:rPr lang="en-US" sz="1600" dirty="0"/>
                        <a:t>1.2 (0.9–1.6)</a:t>
                      </a:r>
                    </a:p>
                  </a:txBody>
                  <a:tcPr/>
                </a:tc>
                <a:extLst>
                  <a:ext uri="{0D108BD9-81ED-4DB2-BD59-A6C34878D82A}">
                    <a16:rowId xmlns:a16="http://schemas.microsoft.com/office/drawing/2014/main" val="10012"/>
                  </a:ext>
                </a:extLst>
              </a:tr>
              <a:tr h="324740">
                <a:tc>
                  <a:txBody>
                    <a:bodyPr/>
                    <a:lstStyle/>
                    <a:p>
                      <a:r>
                        <a:rPr lang="en-US" sz="1600" b="1" dirty="0"/>
                        <a:t>Anaerobes</a:t>
                      </a:r>
                    </a:p>
                  </a:txBody>
                  <a:tcPr/>
                </a:tc>
                <a:tc>
                  <a:txBody>
                    <a:bodyPr/>
                    <a:lstStyle/>
                    <a:p>
                      <a:r>
                        <a:rPr lang="en-US" sz="1600" dirty="0"/>
                        <a:t>4.5</a:t>
                      </a:r>
                    </a:p>
                  </a:txBody>
                  <a:tcPr/>
                </a:tc>
                <a:tc>
                  <a:txBody>
                    <a:bodyPr/>
                    <a:lstStyle/>
                    <a:p>
                      <a:r>
                        <a:rPr lang="en-US" sz="1600" dirty="0"/>
                        <a:t>0.9 (0.7–1.3)</a:t>
                      </a:r>
                    </a:p>
                  </a:txBody>
                  <a:tcPr/>
                </a:tc>
                <a:extLst>
                  <a:ext uri="{0D108BD9-81ED-4DB2-BD59-A6C34878D82A}">
                    <a16:rowId xmlns:a16="http://schemas.microsoft.com/office/drawing/2014/main" val="10013"/>
                  </a:ext>
                </a:extLst>
              </a:tr>
              <a:tr h="324740">
                <a:tc>
                  <a:txBody>
                    <a:bodyPr/>
                    <a:lstStyle/>
                    <a:p>
                      <a:r>
                        <a:rPr lang="en-US" sz="1600" b="1" dirty="0"/>
                        <a:t>Fungi</a:t>
                      </a:r>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0014"/>
                  </a:ext>
                </a:extLst>
              </a:tr>
              <a:tr h="324740">
                <a:tc>
                  <a:txBody>
                    <a:bodyPr/>
                    <a:lstStyle/>
                    <a:p>
                      <a:r>
                        <a:rPr lang="en-US" sz="1600" i="1" dirty="0"/>
                        <a:t>Candida</a:t>
                      </a:r>
                    </a:p>
                  </a:txBody>
                  <a:tcPr/>
                </a:tc>
                <a:tc>
                  <a:txBody>
                    <a:bodyPr/>
                    <a:lstStyle/>
                    <a:p>
                      <a:r>
                        <a:rPr lang="en-US" sz="1600" dirty="0"/>
                        <a:t>17.0</a:t>
                      </a:r>
                    </a:p>
                  </a:txBody>
                  <a:tcPr/>
                </a:tc>
                <a:tc>
                  <a:txBody>
                    <a:bodyPr/>
                    <a:lstStyle/>
                    <a:p>
                      <a:r>
                        <a:rPr lang="en-US" sz="1600" dirty="0"/>
                        <a:t>1.1 (0.9–1.3)</a:t>
                      </a:r>
                    </a:p>
                  </a:txBody>
                  <a:tcPr/>
                </a:tc>
                <a:extLst>
                  <a:ext uri="{0D108BD9-81ED-4DB2-BD59-A6C34878D82A}">
                    <a16:rowId xmlns:a16="http://schemas.microsoft.com/office/drawing/2014/main" val="10015"/>
                  </a:ext>
                </a:extLst>
              </a:tr>
              <a:tr h="324740">
                <a:tc>
                  <a:txBody>
                    <a:bodyPr/>
                    <a:lstStyle/>
                    <a:p>
                      <a:r>
                        <a:rPr lang="en-US" sz="1600" i="1" dirty="0"/>
                        <a:t>Aspergillus</a:t>
                      </a:r>
                    </a:p>
                  </a:txBody>
                  <a:tcPr/>
                </a:tc>
                <a:tc>
                  <a:txBody>
                    <a:bodyPr/>
                    <a:lstStyle/>
                    <a:p>
                      <a:r>
                        <a:rPr lang="en-US" sz="1600" dirty="0"/>
                        <a:t>1.4</a:t>
                      </a:r>
                    </a:p>
                  </a:txBody>
                  <a:tcPr/>
                </a:tc>
                <a:tc>
                  <a:txBody>
                    <a:bodyPr/>
                    <a:lstStyle/>
                    <a:p>
                      <a:r>
                        <a:rPr lang="en-US" sz="1600" dirty="0"/>
                        <a:t>1.7 (1.0–3.1)</a:t>
                      </a:r>
                    </a:p>
                  </a:txBody>
                  <a:tcPr/>
                </a:tc>
                <a:extLst>
                  <a:ext uri="{0D108BD9-81ED-4DB2-BD59-A6C34878D82A}">
                    <a16:rowId xmlns:a16="http://schemas.microsoft.com/office/drawing/2014/main" val="10016"/>
                  </a:ext>
                </a:extLst>
              </a:tr>
              <a:tr h="324740">
                <a:tc>
                  <a:txBody>
                    <a:bodyPr/>
                    <a:lstStyle/>
                    <a:p>
                      <a:r>
                        <a:rPr lang="en-US" sz="1600" b="1" dirty="0"/>
                        <a:t>Parasites</a:t>
                      </a:r>
                    </a:p>
                  </a:txBody>
                  <a:tcPr/>
                </a:tc>
                <a:tc>
                  <a:txBody>
                    <a:bodyPr/>
                    <a:lstStyle/>
                    <a:p>
                      <a:r>
                        <a:rPr lang="en-US" sz="1600" dirty="0"/>
                        <a:t>0.7</a:t>
                      </a:r>
                    </a:p>
                  </a:txBody>
                  <a:tcPr/>
                </a:tc>
                <a:tc>
                  <a:txBody>
                    <a:bodyPr/>
                    <a:lstStyle/>
                    <a:p>
                      <a:r>
                        <a:rPr lang="en-US" sz="1600" dirty="0"/>
                        <a:t>1.3 (0.5–3.3)</a:t>
                      </a:r>
                    </a:p>
                  </a:txBody>
                  <a:tcPr/>
                </a:tc>
                <a:extLst>
                  <a:ext uri="{0D108BD9-81ED-4DB2-BD59-A6C34878D82A}">
                    <a16:rowId xmlns:a16="http://schemas.microsoft.com/office/drawing/2014/main" val="10017"/>
                  </a:ext>
                </a:extLst>
              </a:tr>
              <a:tr h="0">
                <a:tc>
                  <a:txBody>
                    <a:bodyPr/>
                    <a:lstStyle/>
                    <a:p>
                      <a:r>
                        <a:rPr lang="en-US" sz="1600" b="1" dirty="0"/>
                        <a:t>Other</a:t>
                      </a:r>
                    </a:p>
                  </a:txBody>
                  <a:tcPr/>
                </a:tc>
                <a:tc>
                  <a:txBody>
                    <a:bodyPr/>
                    <a:lstStyle/>
                    <a:p>
                      <a:r>
                        <a:rPr lang="en-US" sz="1600" dirty="0"/>
                        <a:t>3.9</a:t>
                      </a:r>
                    </a:p>
                  </a:txBody>
                  <a:tcPr/>
                </a:tc>
                <a:tc>
                  <a:txBody>
                    <a:bodyPr/>
                    <a:lstStyle/>
                    <a:p>
                      <a:r>
                        <a:rPr lang="en-US" sz="1600" dirty="0"/>
                        <a:t>0.9 (0.6–1.3)</a:t>
                      </a:r>
                    </a:p>
                  </a:txBody>
                  <a:tcPr/>
                </a:tc>
                <a:extLst>
                  <a:ext uri="{0D108BD9-81ED-4DB2-BD59-A6C34878D82A}">
                    <a16:rowId xmlns:a16="http://schemas.microsoft.com/office/drawing/2014/main" val="10018"/>
                  </a:ext>
                </a:extLst>
              </a:tr>
            </a:tbl>
          </a:graphicData>
        </a:graphic>
      </p:graphicFrame>
      <p:sp>
        <p:nvSpPr>
          <p:cNvPr id="6" name="Title 5"/>
          <p:cNvSpPr>
            <a:spLocks noGrp="1"/>
          </p:cNvSpPr>
          <p:nvPr>
            <p:ph type="title"/>
          </p:nvPr>
        </p:nvSpPr>
        <p:spPr>
          <a:xfrm>
            <a:off x="81529" y="3152176"/>
            <a:ext cx="478866" cy="3131779"/>
          </a:xfrm>
        </p:spPr>
        <p:txBody>
          <a:bodyPr>
            <a:noAutofit/>
          </a:bodyPr>
          <a:lstStyle/>
          <a:p>
            <a:r>
              <a:rPr lang="en-US" sz="4000" dirty="0"/>
              <a:t>Microbiology</a:t>
            </a:r>
          </a:p>
        </p:txBody>
      </p:sp>
      <p:sp>
        <p:nvSpPr>
          <p:cNvPr id="7" name="Rectangle 6"/>
          <p:cNvSpPr/>
          <p:nvPr/>
        </p:nvSpPr>
        <p:spPr>
          <a:xfrm>
            <a:off x="2413685" y="6550223"/>
            <a:ext cx="10511481" cy="307777"/>
          </a:xfrm>
          <a:prstGeom prst="rect">
            <a:avLst/>
          </a:prstGeom>
        </p:spPr>
        <p:txBody>
          <a:bodyPr wrap="square">
            <a:spAutoFit/>
          </a:bodyPr>
          <a:lstStyle/>
          <a:p>
            <a:r>
              <a:rPr lang="en-US" sz="1400" dirty="0" err="1"/>
              <a:t>Mayr</a:t>
            </a:r>
            <a:r>
              <a:rPr lang="en-US" sz="1400" dirty="0"/>
              <a:t> et al.  Epidemiology of Severe Sepsis.  Virulence.  2014 Jan 1; 5(1): 4–11. </a:t>
            </a:r>
          </a:p>
        </p:txBody>
      </p:sp>
    </p:spTree>
    <p:extLst>
      <p:ext uri="{BB962C8B-B14F-4D97-AF65-F5344CB8AC3E}">
        <p14:creationId xmlns:p14="http://schemas.microsoft.com/office/powerpoint/2010/main" val="1598941602"/>
      </p:ext>
    </p:extLst>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20031</TotalTime>
  <Words>5634</Words>
  <Application>Microsoft Office PowerPoint</Application>
  <PresentationFormat>Widescreen</PresentationFormat>
  <Paragraphs>479</Paragraphs>
  <Slides>63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63</vt:i4>
      </vt:variant>
    </vt:vector>
  </HeadingPairs>
  <TitlesOfParts>
    <vt:vector size="72" baseType="lpstr">
      <vt:lpstr>ＭＳ Ｐゴシック</vt:lpstr>
      <vt:lpstr>Arial</vt:lpstr>
      <vt:lpstr>Calibri</vt:lpstr>
      <vt:lpstr>Calibri Light</vt:lpstr>
      <vt:lpstr>Helvetica</vt:lpstr>
      <vt:lpstr>msgothic</vt:lpstr>
      <vt:lpstr>Wingdings</vt:lpstr>
      <vt:lpstr>Wingdings 2</vt:lpstr>
      <vt:lpstr>Retrospect</vt:lpstr>
      <vt:lpstr>SEPSIS &amp; THE FUTURE OF EARLY-GOAL-DIRECTED-THERAPY</vt:lpstr>
      <vt:lpstr>Disclosures</vt:lpstr>
      <vt:lpstr>Objectives</vt:lpstr>
      <vt:lpstr>Case T.C.</vt:lpstr>
      <vt:lpstr>Case T.C.</vt:lpstr>
      <vt:lpstr>Epidemiology</vt:lpstr>
      <vt:lpstr>Risk Factors</vt:lpstr>
      <vt:lpstr>Environmental Risk Factors </vt:lpstr>
      <vt:lpstr>Microbiology</vt:lpstr>
      <vt:lpstr>Infection Site</vt:lpstr>
      <vt:lpstr>2016 DEFINITION OF SEPSIS </vt:lpstr>
      <vt:lpstr>Why Not SIRS?</vt:lpstr>
      <vt:lpstr>SOFA Score</vt:lpstr>
      <vt:lpstr>PowerPoint Presentation</vt:lpstr>
      <vt:lpstr>PowerPoint Presentation</vt:lpstr>
      <vt:lpstr>q-SOFA</vt:lpstr>
      <vt:lpstr>q-SOFA + SIRS?</vt:lpstr>
      <vt:lpstr>SIRS, MEWS, q-SOFA Early Warning Signs</vt:lpstr>
      <vt:lpstr>Procalcitonin</vt:lpstr>
      <vt:lpstr>PowerPoint Presentation</vt:lpstr>
      <vt:lpstr>Procalcitonin</vt:lpstr>
      <vt:lpstr>PowerPoint Presentation</vt:lpstr>
      <vt:lpstr>SEPTIC SHOCK</vt:lpstr>
      <vt:lpstr>Sepsis Guidelines</vt:lpstr>
      <vt:lpstr>Early Therapy</vt:lpstr>
      <vt:lpstr>Early Therapy</vt:lpstr>
      <vt:lpstr>Lactate Clearance</vt:lpstr>
      <vt:lpstr>Early Therapy</vt:lpstr>
      <vt:lpstr>Early Therapy</vt:lpstr>
      <vt:lpstr>Early Therapy</vt:lpstr>
      <vt:lpstr>Early Antibiotics</vt:lpstr>
      <vt:lpstr>Early Antibiotics</vt:lpstr>
      <vt:lpstr>Case</vt:lpstr>
      <vt:lpstr>Early Therapy</vt:lpstr>
      <vt:lpstr>Early Source Control / Case</vt:lpstr>
      <vt:lpstr>Early Source Control / Case</vt:lpstr>
      <vt:lpstr>Fluids</vt:lpstr>
      <vt:lpstr>TYPE OF FLUID</vt:lpstr>
      <vt:lpstr>Fluid Responsiveness</vt:lpstr>
      <vt:lpstr>Fluid Responsiveness</vt:lpstr>
      <vt:lpstr>Fluid Responsiveness</vt:lpstr>
      <vt:lpstr>Fluid Responsiveness</vt:lpstr>
      <vt:lpstr>Static Measurements</vt:lpstr>
      <vt:lpstr>DYNAMIC EVALUATIONS</vt:lpstr>
      <vt:lpstr>Preload Dependence</vt:lpstr>
      <vt:lpstr>DYNAMIC EVALUTIONS</vt:lpstr>
      <vt:lpstr>DYNAMIC EVALUATIONS</vt:lpstr>
      <vt:lpstr>Vasoactive Medications</vt:lpstr>
      <vt:lpstr>NEW PRESSOR</vt:lpstr>
      <vt:lpstr>Corticosteroids</vt:lpstr>
      <vt:lpstr>NEW STEROID COMBINATION</vt:lpstr>
      <vt:lpstr>Blood Products</vt:lpstr>
      <vt:lpstr>Mechanical Ventilation</vt:lpstr>
      <vt:lpstr>Sedation and Analgesia</vt:lpstr>
      <vt:lpstr>Glucose Control</vt:lpstr>
      <vt:lpstr>Renal Replacement Therapy</vt:lpstr>
      <vt:lpstr>Bicarbonate Therapy</vt:lpstr>
      <vt:lpstr>Venous Thromboembolism Prophylaxis</vt:lpstr>
      <vt:lpstr>Stress Ulcer Prophylaxis</vt:lpstr>
      <vt:lpstr>Nutrition</vt:lpstr>
      <vt:lpstr>Case</vt:lpstr>
      <vt:lpstr>Modified Early Goal Directed Therapy</vt:lpstr>
      <vt:lpstr>Sepsis Take-Home Points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Updates in critical care</dc:title>
  <dc:creator>Karin Halvorson</dc:creator>
  <cp:lastModifiedBy>Halvorson Karin</cp:lastModifiedBy>
  <cp:revision>167</cp:revision>
  <dcterms:created xsi:type="dcterms:W3CDTF">2016-06-28T16:23:14Z</dcterms:created>
  <dcterms:modified xsi:type="dcterms:W3CDTF">2020-05-23T22:21:10Z</dcterms:modified>
</cp:coreProperties>
</file>